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94674"/>
  </p:normalViewPr>
  <p:slideViewPr>
    <p:cSldViewPr>
      <p:cViewPr varScale="1">
        <p:scale>
          <a:sx n="124" d="100"/>
          <a:sy n="124" d="100"/>
        </p:scale>
        <p:origin x="161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de-DE" smtClean="0"/>
              <a:t>Titelmasterformat durch Klicken bearbeiten</a:t>
            </a:r>
            <a:endParaRPr kumimoji="0" lang="en-US"/>
          </a:p>
        </p:txBody>
      </p:sp>
      <p:sp>
        <p:nvSpPr>
          <p:cNvPr id="28" name="Datumsplatzhalter 27"/>
          <p:cNvSpPr>
            <a:spLocks noGrp="1"/>
          </p:cNvSpPr>
          <p:nvPr>
            <p:ph type="dt" sz="half" idx="10"/>
          </p:nvPr>
        </p:nvSpPr>
        <p:spPr/>
        <p:txBody>
          <a:bodyPr/>
          <a:lstStyle/>
          <a:p>
            <a:fld id="{C5B56903-B568-4FDC-A751-82612ECB66D8}" type="datetimeFigureOut">
              <a:rPr lang="de-DE" smtClean="0"/>
              <a:t>18.03.17</a:t>
            </a:fld>
            <a:endParaRPr lang="de-DE"/>
          </a:p>
        </p:txBody>
      </p:sp>
      <p:sp>
        <p:nvSpPr>
          <p:cNvPr id="17" name="Fußzeilenplatzhalter 16"/>
          <p:cNvSpPr>
            <a:spLocks noGrp="1"/>
          </p:cNvSpPr>
          <p:nvPr>
            <p:ph type="ftr" sz="quarter" idx="11"/>
          </p:nvPr>
        </p:nvSpPr>
        <p:spPr/>
        <p:txBody>
          <a:bodyPr/>
          <a:lstStyle/>
          <a:p>
            <a:endParaRPr lang="de-DE"/>
          </a:p>
        </p:txBody>
      </p:sp>
      <p:sp>
        <p:nvSpPr>
          <p:cNvPr id="29" name="Foliennummernplatzhalter 28"/>
          <p:cNvSpPr>
            <a:spLocks noGrp="1"/>
          </p:cNvSpPr>
          <p:nvPr>
            <p:ph type="sldNum" sz="quarter" idx="12"/>
          </p:nvPr>
        </p:nvSpPr>
        <p:spPr/>
        <p:txBody>
          <a:bodyPr/>
          <a:lstStyle/>
          <a:p>
            <a:fld id="{543AE3EC-645F-4D5E-AD75-C35B04FBC855}" type="slidenum">
              <a:rPr lang="de-DE" smtClean="0"/>
              <a:t>‹Nr.›</a:t>
            </a:fld>
            <a:endParaRPr lang="de-DE"/>
          </a:p>
        </p:txBody>
      </p:sp>
      <p:sp>
        <p:nvSpPr>
          <p:cNvPr id="9" name="Untertitel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C5B56903-B568-4FDC-A751-82612ECB66D8}" type="datetimeFigureOut">
              <a:rPr lang="de-DE" smtClean="0"/>
              <a:t>18.03.17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43AE3EC-645F-4D5E-AD75-C35B04FBC855}"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C5B56903-B568-4FDC-A751-82612ECB66D8}" type="datetimeFigureOut">
              <a:rPr lang="de-DE" smtClean="0"/>
              <a:t>18.03.17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43AE3EC-645F-4D5E-AD75-C35B04FBC855}"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C5B56903-B568-4FDC-A751-82612ECB66D8}" type="datetimeFigureOut">
              <a:rPr lang="de-DE" smtClean="0"/>
              <a:t>18.03.17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43AE3EC-645F-4D5E-AD75-C35B04FBC855}"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3">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C5B56903-B568-4FDC-A751-82612ECB66D8}" type="datetimeFigureOut">
              <a:rPr lang="de-DE" smtClean="0"/>
              <a:t>18.03.17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7924800" y="6416675"/>
            <a:ext cx="762000" cy="365125"/>
          </a:xfrm>
        </p:spPr>
        <p:txBody>
          <a:bodyPr/>
          <a:lstStyle/>
          <a:p>
            <a:fld id="{543AE3EC-645F-4D5E-AD75-C35B04FBC855}" type="slidenum">
              <a:rPr lang="de-DE" smtClean="0"/>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C5B56903-B568-4FDC-A751-82612ECB66D8}" type="datetimeFigureOut">
              <a:rPr lang="de-DE" smtClean="0"/>
              <a:t>18.03.17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43AE3EC-645F-4D5E-AD75-C35B04FBC855}"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C5B56903-B568-4FDC-A751-82612ECB66D8}" type="datetimeFigureOut">
              <a:rPr lang="de-DE" smtClean="0"/>
              <a:t>18.03.17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43AE3EC-645F-4D5E-AD75-C35B04FBC855}"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C5B56903-B568-4FDC-A751-82612ECB66D8}" type="datetimeFigureOut">
              <a:rPr lang="de-DE" smtClean="0"/>
              <a:t>18.03.17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43AE3EC-645F-4D5E-AD75-C35B04FBC855}"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5B56903-B568-4FDC-A751-82612ECB66D8}" type="datetimeFigureOut">
              <a:rPr lang="de-DE" smtClean="0"/>
              <a:t>18.03.17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43AE3EC-645F-4D5E-AD75-C35B04FBC855}"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C5B56903-B568-4FDC-A751-82612ECB66D8}" type="datetimeFigureOut">
              <a:rPr lang="de-DE" smtClean="0"/>
              <a:t>18.03.17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43AE3EC-645F-4D5E-AD75-C35B04FBC855}"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de-DE" smtClean="0">
                <a:solidFill>
                  <a:schemeClr val="lt1"/>
                </a:solidFill>
                <a:latin typeface="+mn-lt"/>
                <a:ea typeface="+mn-ea"/>
                <a:cs typeface="+mn-cs"/>
              </a:rPr>
              <a:t>Bild durch Klicken auf Symbol hinzufügen</a:t>
            </a:r>
            <a:endParaRPr kumimoji="0" lang="en-US" dirty="0">
              <a:solidFill>
                <a:schemeClr val="lt1"/>
              </a:solidFill>
              <a:latin typeface="+mn-lt"/>
              <a:ea typeface="+mn-ea"/>
              <a:cs typeface="+mn-cs"/>
            </a:endParaRPr>
          </a:p>
        </p:txBody>
      </p:sp>
      <p:sp>
        <p:nvSpPr>
          <p:cNvPr id="4" name="Textplatzhalt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C5B56903-B568-4FDC-A751-82612ECB66D8}" type="datetimeFigureOut">
              <a:rPr lang="de-DE" smtClean="0"/>
              <a:t>18.03.17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43AE3EC-645F-4D5E-AD75-C35B04FBC855}"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5B56903-B568-4FDC-A751-82612ECB66D8}" type="datetimeFigureOut">
              <a:rPr lang="de-DE" smtClean="0"/>
              <a:t>18.03.17</a:t>
            </a:fld>
            <a:endParaRPr lang="de-DE"/>
          </a:p>
        </p:txBody>
      </p:sp>
      <p:sp>
        <p:nvSpPr>
          <p:cNvPr id="3" name="Fußzeilenplatzhalt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de-DE"/>
          </a:p>
        </p:txBody>
      </p:sp>
      <p:sp>
        <p:nvSpPr>
          <p:cNvPr id="23" name="Foliennummernplatzhalt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43AE3EC-645F-4D5E-AD75-C35B04FBC855}" type="slidenum">
              <a:rPr lang="de-DE" smtClean="0"/>
              <a:t>‹Nr.›</a:t>
            </a:fld>
            <a:endParaRPr lang="de-D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gif"/><Relationship Id="rId5" Type="http://schemas.openxmlformats.org/officeDocument/2006/relationships/image" Target="../media/image5.gif"/><Relationship Id="rId6"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2132856"/>
            <a:ext cx="8229600" cy="1828800"/>
          </a:xfrm>
        </p:spPr>
        <p:txBody>
          <a:bodyPr/>
          <a:lstStyle/>
          <a:p>
            <a:r>
              <a:rPr lang="de-DE" dirty="0" smtClean="0"/>
              <a:t>Chemische </a:t>
            </a:r>
            <a:r>
              <a:rPr lang="de-DE" dirty="0" err="1" smtClean="0"/>
              <a:t>REchnungen</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899592" y="260648"/>
            <a:ext cx="3456384" cy="633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23561" name="Picture 9"/>
          <p:cNvPicPr>
            <a:picLocks noChangeAspect="1" noChangeArrowheads="1"/>
          </p:cNvPicPr>
          <p:nvPr/>
        </p:nvPicPr>
        <p:blipFill>
          <a:blip r:embed="rId2" cstate="print"/>
          <a:srcRect/>
          <a:stretch>
            <a:fillRect/>
          </a:stretch>
        </p:blipFill>
        <p:spPr bwMode="auto">
          <a:xfrm>
            <a:off x="183701" y="692696"/>
            <a:ext cx="8960299" cy="52842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79512" y="692696"/>
            <a:ext cx="8648222"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611560" y="908720"/>
            <a:ext cx="7668661"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484784"/>
            <a:ext cx="8229600" cy="1143000"/>
          </a:xfrm>
        </p:spPr>
        <p:txBody>
          <a:bodyPr/>
          <a:lstStyle/>
          <a:p>
            <a:r>
              <a:rPr lang="de-DE" dirty="0" smtClean="0"/>
              <a:t>TADA</a:t>
            </a:r>
            <a:endParaRPr lang="de-DE" dirty="0"/>
          </a:p>
        </p:txBody>
      </p:sp>
      <p:pic>
        <p:nvPicPr>
          <p:cNvPr id="26626" name="Picture 2" descr="NDR art party ready kunst"/>
          <p:cNvPicPr>
            <a:picLocks noChangeAspect="1" noChangeArrowheads="1" noCrop="1"/>
          </p:cNvPicPr>
          <p:nvPr/>
        </p:nvPicPr>
        <p:blipFill>
          <a:blip r:embed="rId2" cstate="print"/>
          <a:srcRect/>
          <a:stretch>
            <a:fillRect/>
          </a:stretch>
        </p:blipFill>
        <p:spPr bwMode="auto">
          <a:xfrm>
            <a:off x="1187624" y="2708920"/>
            <a:ext cx="6620227" cy="372387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kumimoji="0" lang="de-DE"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Berechnung zur Stoffmenge</a:t>
            </a:r>
            <a:r>
              <a:rPr kumimoji="0" lang="de-DE" sz="800" b="0" i="0" u="none" strike="noStrike" cap="none" normalizeH="0" baseline="0" dirty="0" smtClean="0">
                <a:ln>
                  <a:noFill/>
                </a:ln>
                <a:solidFill>
                  <a:schemeClr val="tx1"/>
                </a:solidFill>
                <a:effectLst/>
                <a:latin typeface="Arial" pitchFamily="34" charset="0"/>
                <a:cs typeface="Arial" pitchFamily="34" charset="0"/>
              </a:rPr>
              <a:t/>
            </a:r>
            <a:br>
              <a:rPr kumimoji="0" lang="de-DE" sz="800" b="0" i="0" u="none" strike="noStrike" cap="none" normalizeH="0" baseline="0" dirty="0" smtClean="0">
                <a:ln>
                  <a:noFill/>
                </a:ln>
                <a:solidFill>
                  <a:schemeClr val="tx1"/>
                </a:solidFill>
                <a:effectLst/>
                <a:latin typeface="Arial" pitchFamily="34" charset="0"/>
                <a:cs typeface="Arial" pitchFamily="34" charset="0"/>
              </a:rPr>
            </a:br>
            <a:endParaRPr lang="de-DE" dirty="0"/>
          </a:p>
        </p:txBody>
      </p:sp>
      <p:sp>
        <p:nvSpPr>
          <p:cNvPr id="1026" name="Rectangle 2"/>
          <p:cNvSpPr>
            <a:spLocks noChangeArrowheads="1"/>
          </p:cNvSpPr>
          <p:nvPr/>
        </p:nvSpPr>
        <p:spPr bwMode="auto">
          <a:xfrm>
            <a:off x="251520" y="1544162"/>
            <a:ext cx="547260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Für die Stoffmenge </a:t>
            </a:r>
            <a:r>
              <a:rPr kumimoji="0" lang="de-DE" sz="11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n</a:t>
            </a:r>
            <a:r>
              <a:rPr kumimoji="0" lang="de-DE" sz="1100" b="0" i="0" u="none" strike="noStrike" cap="none" normalizeH="0" baseline="-30000" dirty="0" err="1" smtClean="0">
                <a:ln>
                  <a:noFill/>
                </a:ln>
                <a:solidFill>
                  <a:srgbClr val="000000"/>
                </a:solidFill>
                <a:effectLst/>
                <a:latin typeface="Calibri" pitchFamily="34" charset="0"/>
                <a:ea typeface="Calibri" pitchFamily="34" charset="0"/>
                <a:cs typeface="Times New Roman" pitchFamily="18" charset="0"/>
              </a:rPr>
              <a:t>X</a:t>
            </a:r>
            <a:r>
              <a:rPr kumimoji="0" lang="de-DE"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und die Masse </a:t>
            </a:r>
            <a:r>
              <a:rPr kumimoji="0" lang="de-DE" sz="11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m</a:t>
            </a:r>
            <a:r>
              <a:rPr kumimoji="0" lang="de-DE" sz="1100" b="0" i="0" u="none" strike="noStrike" cap="none" normalizeH="0" baseline="-30000" dirty="0" err="1" smtClean="0">
                <a:ln>
                  <a:noFill/>
                </a:ln>
                <a:solidFill>
                  <a:srgbClr val="000000"/>
                </a:solidFill>
                <a:effectLst/>
                <a:latin typeface="Calibri" pitchFamily="34" charset="0"/>
                <a:ea typeface="Calibri" pitchFamily="34" charset="0"/>
                <a:cs typeface="Times New Roman" pitchFamily="18" charset="0"/>
              </a:rPr>
              <a:t>X</a:t>
            </a:r>
            <a:r>
              <a:rPr kumimoji="0" lang="de-DE"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einer Stoffportion eines </a:t>
            </a:r>
            <a:r>
              <a:rPr kumimoji="0" lang="de-DE" sz="11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Reinstoffes</a:t>
            </a:r>
            <a:r>
              <a:rPr kumimoji="0" lang="de-DE"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X und dessen molare Masse M</a:t>
            </a:r>
            <a:r>
              <a:rPr kumimoji="0" lang="de-DE" sz="1100" b="0" i="0" u="none" strike="noStrike" cap="none" normalizeH="0" baseline="-30000" dirty="0" smtClean="0">
                <a:ln>
                  <a:noFill/>
                </a:ln>
                <a:solidFill>
                  <a:srgbClr val="000000"/>
                </a:solidFill>
                <a:effectLst/>
                <a:latin typeface="Calibri" pitchFamily="34" charset="0"/>
                <a:ea typeface="Calibri" pitchFamily="34" charset="0"/>
                <a:cs typeface="Times New Roman" pitchFamily="18" charset="0"/>
              </a:rPr>
              <a:t>X</a:t>
            </a:r>
            <a:r>
              <a:rPr kumimoji="0" lang="de-DE"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gilt folgender Zusammenhang:</a:t>
            </a:r>
            <a:endParaRPr kumimoji="0" lang="de-DE"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Bild 106" descr="n_{\mathrm{X}} = { m_{\mathrm{X}}\over M_{\mathrm{X}}}"/>
          <p:cNvPicPr>
            <a:picLocks noChangeAspect="1" noChangeArrowheads="1"/>
          </p:cNvPicPr>
          <p:nvPr/>
        </p:nvPicPr>
        <p:blipFill>
          <a:blip r:embed="rId2" cstate="print"/>
          <a:srcRect/>
          <a:stretch>
            <a:fillRect/>
          </a:stretch>
        </p:blipFill>
        <p:spPr bwMode="auto">
          <a:xfrm>
            <a:off x="539552" y="2420888"/>
            <a:ext cx="784225" cy="365125"/>
          </a:xfrm>
          <a:prstGeom prst="rect">
            <a:avLst/>
          </a:prstGeom>
          <a:noFill/>
        </p:spPr>
      </p:pic>
      <p:sp>
        <p:nvSpPr>
          <p:cNvPr id="1027" name="Rectangle 3"/>
          <p:cNvSpPr>
            <a:spLocks noChangeArrowheads="1"/>
          </p:cNvSpPr>
          <p:nvPr/>
        </p:nvSpPr>
        <p:spPr bwMode="auto">
          <a:xfrm>
            <a:off x="323528" y="2938155"/>
            <a:ext cx="2534668"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Die Berechnung der Stoffmenge erfolgt…</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968678"/>
            <a:ext cx="820891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effectLst/>
                <a:latin typeface="Calibri" pitchFamily="34" charset="0"/>
                <a:ea typeface="Calibri" pitchFamily="34" charset="0"/>
                <a:cs typeface="Times New Roman" pitchFamily="18" charset="0"/>
              </a:rPr>
              <a:t>... aus der Masse:</a:t>
            </a:r>
            <a:endParaRPr kumimoji="0" lang="de-DE"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effectLst/>
                <a:latin typeface="Calibri" pitchFamily="34" charset="0"/>
                <a:ea typeface="Calibri" pitchFamily="34" charset="0"/>
                <a:cs typeface="Times New Roman" pitchFamily="18" charset="0"/>
              </a:rPr>
              <a:t>Die Berechnung aus der Masse ist über die oben angegebene Gleichung möglich.</a:t>
            </a:r>
            <a:endParaRPr kumimoji="0" lang="de-DE"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sng" strike="noStrike" cap="none" normalizeH="0" baseline="0" dirty="0" smtClean="0">
                <a:ln>
                  <a:noFill/>
                </a:ln>
                <a:effectLst/>
                <a:latin typeface="Calibri" pitchFamily="34" charset="0"/>
                <a:ea typeface="Calibri" pitchFamily="34" charset="0"/>
                <a:cs typeface="Times New Roman" pitchFamily="18" charset="0"/>
              </a:rPr>
              <a:t>Beispiel: Die molare Masse von Wasser beträgt 18 Gramm pro Mol. 9 Gramm Wasser entsprechen damit einer Stoffmenge von 0,5 Mol.</a:t>
            </a:r>
            <a:endParaRPr kumimoji="0" lang="de-DE"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8" name="Bild 107" descr="n_{\mathrm{H_2O}} = \frac{m_{\mathrm{H_2O}}}{M_{\mathrm{H_2O}}} = \mathrm{ 9 \;g \over {18\;{g \over mol}}} = 0{,}5~\mathrm{mol}"/>
          <p:cNvPicPr>
            <a:picLocks noChangeAspect="1" noChangeArrowheads="1"/>
          </p:cNvPicPr>
          <p:nvPr/>
        </p:nvPicPr>
        <p:blipFill>
          <a:blip r:embed="rId3" cstate="print"/>
          <a:srcRect/>
          <a:stretch>
            <a:fillRect/>
          </a:stretch>
        </p:blipFill>
        <p:spPr bwMode="auto">
          <a:xfrm>
            <a:off x="899592" y="2132856"/>
            <a:ext cx="2765425" cy="473075"/>
          </a:xfrm>
          <a:prstGeom prst="rect">
            <a:avLst/>
          </a:prstGeom>
          <a:noFill/>
        </p:spPr>
      </p:pic>
      <p:sp>
        <p:nvSpPr>
          <p:cNvPr id="1030" name="Rectangle 6"/>
          <p:cNvSpPr>
            <a:spLocks noChangeArrowheads="1"/>
          </p:cNvSpPr>
          <p:nvPr/>
        </p:nvSpPr>
        <p:spPr bwMode="auto">
          <a:xfrm>
            <a:off x="0" y="930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1183631"/>
            <a:ext cx="7812360" cy="19236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159000" algn="l"/>
              </a:tabLst>
            </a:pPr>
            <a:r>
              <a:rPr kumimoji="0" lang="de-DE" b="0" i="0" u="none" strike="noStrike" cap="none" normalizeH="0" baseline="0" dirty="0" smtClean="0">
                <a:ln>
                  <a:noFill/>
                </a:ln>
                <a:effectLst/>
                <a:latin typeface="Calibri" pitchFamily="34" charset="0"/>
                <a:ea typeface="Calibri" pitchFamily="34" charset="0"/>
                <a:cs typeface="Times New Roman" pitchFamily="18" charset="0"/>
              </a:rPr>
              <a:t>...aus dem Volumen:	</a:t>
            </a:r>
            <a:endParaRPr kumimoji="0" lang="de-DE"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9000" algn="l"/>
              </a:tabLst>
            </a:pPr>
            <a:r>
              <a:rPr kumimoji="0" lang="de-DE" b="0" i="0" u="none" strike="noStrike" cap="none" normalizeH="0" baseline="0" dirty="0" smtClean="0">
                <a:ln>
                  <a:noFill/>
                </a:ln>
                <a:effectLst/>
                <a:latin typeface="Calibri" pitchFamily="34" charset="0"/>
                <a:ea typeface="Calibri" pitchFamily="34" charset="0"/>
                <a:cs typeface="Times New Roman" pitchFamily="18" charset="0"/>
              </a:rPr>
              <a:t>Bei Gasen lässt sich verhältnismäßig leicht die Stoffmenge aus dem Volumen bestimmen, da ein Mol eines beliebigen Gases bei Normalbedingungen in Näherung ein Volumen von 22,4 Litern einnimmt. Dieses Volumen bezeichnet man als molares </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Normvolumen (Molvolumen):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V</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m</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22,4 l/</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mol</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a:t>
            </a:r>
            <a:endParaRPr kumimoji="0" lang="de-DE"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9000" algn="l"/>
              </a:tabLst>
            </a:pPr>
            <a:r>
              <a:rPr kumimoji="0" lang="de-DE" sz="1100" b="0" i="0" u="sng" strike="noStrike" cap="none" normalizeH="0" baseline="0" dirty="0" smtClean="0">
                <a:ln>
                  <a:noFill/>
                </a:ln>
                <a:solidFill>
                  <a:srgbClr val="000000"/>
                </a:solidFill>
                <a:effectLst/>
                <a:latin typeface="Calibri" pitchFamily="34" charset="0"/>
                <a:ea typeface="Calibri" pitchFamily="34" charset="0"/>
                <a:cs typeface="Times New Roman" pitchFamily="18" charset="0"/>
              </a:rPr>
              <a:t>Beispiel: </a:t>
            </a:r>
            <a:r>
              <a:rPr kumimoji="0" lang="de-DE" sz="1100" b="0" i="0" u="sng"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Wieviel</a:t>
            </a:r>
            <a:r>
              <a:rPr kumimoji="0" lang="de-DE" sz="1100" b="0" i="0" u="sng"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Mol entsprechen 5 l Sauerstoff-Molekülen O</a:t>
            </a:r>
            <a:r>
              <a:rPr kumimoji="0" lang="de-DE" sz="1100" b="0" i="0" u="sng" strike="noStrike" cap="none" normalizeH="0" baseline="-30000" dirty="0" smtClean="0">
                <a:ln>
                  <a:noFill/>
                </a:ln>
                <a:solidFill>
                  <a:srgbClr val="000000"/>
                </a:solidFill>
                <a:effectLst/>
                <a:latin typeface="Calibri" pitchFamily="34" charset="0"/>
                <a:ea typeface="Calibri" pitchFamily="34" charset="0"/>
                <a:cs typeface="Times New Roman" pitchFamily="18" charset="0"/>
              </a:rPr>
              <a:t>2</a:t>
            </a:r>
            <a:r>
              <a:rPr kumimoji="0" lang="de-DE" sz="1100" b="0" i="0" u="sng" strike="noStrike" cap="none" normalizeH="0" baseline="0" dirty="0" smtClean="0">
                <a:ln>
                  <a:noFill/>
                </a:ln>
                <a:solidFill>
                  <a:srgbClr val="000000"/>
                </a:solidFill>
                <a:effectLst/>
                <a:latin typeface="Calibri" pitchFamily="34" charset="0"/>
                <a:ea typeface="Calibri" pitchFamily="34" charset="0"/>
                <a:cs typeface="Times New Roman" pitchFamily="18" charset="0"/>
              </a:rPr>
              <a:t>?</a:t>
            </a:r>
            <a:endParaRPr kumimoji="0" lang="de-DE"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9000" algn="l"/>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1" name="Bild 108" descr="n_{\mathrm{O_2}} = {V_{\mathrm{O_2}} \over {V_\mathrm{m}}} = {{5 \, \mathrm{l}} \over {22{,}4 {\mathrm{l \over mol}}}} = 0{,}22 \, \mathrm{mol}"/>
          <p:cNvPicPr>
            <a:picLocks noChangeAspect="1" noChangeArrowheads="1"/>
          </p:cNvPicPr>
          <p:nvPr/>
        </p:nvPicPr>
        <p:blipFill>
          <a:blip r:embed="rId4" cstate="print"/>
          <a:srcRect/>
          <a:stretch>
            <a:fillRect/>
          </a:stretch>
        </p:blipFill>
        <p:spPr bwMode="auto">
          <a:xfrm>
            <a:off x="611560" y="2924944"/>
            <a:ext cx="2644775" cy="479425"/>
          </a:xfrm>
          <a:prstGeom prst="rect">
            <a:avLst/>
          </a:prstGeom>
          <a:noFill/>
        </p:spPr>
      </p:pic>
      <p:sp>
        <p:nvSpPr>
          <p:cNvPr id="1033" name="Rectangle 9"/>
          <p:cNvSpPr>
            <a:spLocks noChangeArrowheads="1"/>
          </p:cNvSpPr>
          <p:nvPr/>
        </p:nvSpPr>
        <p:spPr bwMode="auto">
          <a:xfrm>
            <a:off x="0" y="936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179512" y="2714963"/>
            <a:ext cx="8666155" cy="8771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aus der Teilchenzahl:</a:t>
            </a:r>
            <a:endParaRPr kumimoji="0" lang="de-DE"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Da ein Mol einer Teilchenanzahl von ca. 6,022 · 10</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23</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a:t>
            </a:r>
            <a:r>
              <a:rPr kumimoji="0" lang="de-DE" sz="1100" b="0" i="0" strike="noStrike" cap="none" normalizeH="0" baseline="0" dirty="0" smtClean="0">
                <a:ln>
                  <a:noFill/>
                </a:ln>
                <a:effectLst/>
                <a:latin typeface="Calibri" pitchFamily="34" charset="0"/>
                <a:ea typeface="Calibri" pitchFamily="34" charset="0"/>
                <a:cs typeface="Times New Roman" pitchFamily="18" charset="0"/>
              </a:rPr>
              <a:t>Avogadrozah</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l N</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A</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entspricht, kann man aus der Anzahl der Teilchen die Stoffmenge berechnen.</a:t>
            </a:r>
            <a:endParaRPr kumimoji="0" lang="de-DE"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0" i="0" u="sng" strike="noStrike" cap="none" normalizeH="0" baseline="0" dirty="0" smtClean="0">
                <a:ln>
                  <a:noFill/>
                </a:ln>
                <a:solidFill>
                  <a:srgbClr val="000000"/>
                </a:solidFill>
                <a:effectLst/>
                <a:latin typeface="Calibri" pitchFamily="34" charset="0"/>
                <a:ea typeface="Calibri" pitchFamily="34" charset="0"/>
                <a:cs typeface="Times New Roman" pitchFamily="18" charset="0"/>
              </a:rPr>
              <a:t>Beispiel: Gegeben sind N = 10</a:t>
            </a:r>
            <a:r>
              <a:rPr kumimoji="0" lang="de-DE" sz="1100" b="0" i="0" u="sng" strike="noStrike" cap="none" normalizeH="0" baseline="30000" dirty="0" smtClean="0">
                <a:ln>
                  <a:noFill/>
                </a:ln>
                <a:solidFill>
                  <a:srgbClr val="000000"/>
                </a:solidFill>
                <a:effectLst/>
                <a:latin typeface="Calibri" pitchFamily="34" charset="0"/>
                <a:ea typeface="Calibri" pitchFamily="34" charset="0"/>
                <a:cs typeface="Times New Roman" pitchFamily="18" charset="0"/>
              </a:rPr>
              <a:t>25</a:t>
            </a:r>
            <a:r>
              <a:rPr kumimoji="0" lang="de-DE" sz="1100" b="0" i="0" u="sng" strike="noStrike" cap="none" normalizeH="0" baseline="0" dirty="0" smtClean="0">
                <a:ln>
                  <a:noFill/>
                </a:ln>
                <a:solidFill>
                  <a:srgbClr val="000000"/>
                </a:solidFill>
                <a:effectLst/>
                <a:latin typeface="Calibri" pitchFamily="34" charset="0"/>
                <a:ea typeface="Calibri" pitchFamily="34" charset="0"/>
                <a:cs typeface="Times New Roman" pitchFamily="18" charset="0"/>
              </a:rPr>
              <a:t> Teilchen.</a:t>
            </a:r>
            <a:endParaRPr kumimoji="0" lang="de-DE"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4" name="Bild 109" descr="n = \frac{N}{N_\mathrm{A}} = \frac{10^{25}}{6{,}022 \cdot 10^{23} \; \mathrm{mol}^{-1}} = 16{,}606 \; \mathrm{mol}"/>
          <p:cNvPicPr>
            <a:picLocks noChangeAspect="1" noChangeArrowheads="1"/>
          </p:cNvPicPr>
          <p:nvPr/>
        </p:nvPicPr>
        <p:blipFill>
          <a:blip r:embed="rId5" cstate="print"/>
          <a:srcRect/>
          <a:stretch>
            <a:fillRect/>
          </a:stretch>
        </p:blipFill>
        <p:spPr bwMode="auto">
          <a:xfrm>
            <a:off x="467544" y="4437112"/>
            <a:ext cx="3482975" cy="457200"/>
          </a:xfrm>
          <a:prstGeom prst="rect">
            <a:avLst/>
          </a:prstGeom>
          <a:noFill/>
        </p:spPr>
      </p:pic>
      <p:sp>
        <p:nvSpPr>
          <p:cNvPr id="1036" name="Rectangle 12"/>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7" name="Bild 110" descr="n_{\mathrm{NaCl}} = c_{\mathrm{NaCl}} \cdot V = 0{,}6 \; \frac{\mathrm{mol}}{\mathrm{l}} \cdot 0{,}22 \; \mathrm{l} = 0{,}132 \; \mathrm{mol}"/>
          <p:cNvPicPr>
            <a:picLocks noChangeAspect="1" noChangeArrowheads="1"/>
          </p:cNvPicPr>
          <p:nvPr/>
        </p:nvPicPr>
        <p:blipFill>
          <a:blip r:embed="rId6" cstate="print"/>
          <a:srcRect/>
          <a:stretch>
            <a:fillRect/>
          </a:stretch>
        </p:blipFill>
        <p:spPr bwMode="auto">
          <a:xfrm>
            <a:off x="251520" y="4581128"/>
            <a:ext cx="3825875" cy="396875"/>
          </a:xfrm>
          <a:prstGeom prst="rect">
            <a:avLst/>
          </a:prstGeom>
          <a:noFill/>
        </p:spPr>
      </p:pic>
      <p:sp>
        <p:nvSpPr>
          <p:cNvPr id="1039" name="Rectangle 15"/>
          <p:cNvSpPr>
            <a:spLocks noChangeArrowheads="1"/>
          </p:cNvSpPr>
          <p:nvPr/>
        </p:nvSpPr>
        <p:spPr bwMode="auto">
          <a:xfrm>
            <a:off x="0" y="854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0" y="2852936"/>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effectLst/>
                <a:latin typeface="Calibri" pitchFamily="34" charset="0"/>
                <a:ea typeface="Calibri" pitchFamily="34" charset="0"/>
                <a:cs typeface="Times New Roman" pitchFamily="18" charset="0"/>
              </a:rPr>
              <a:t>...aus der Molarität:</a:t>
            </a:r>
            <a:endParaRPr kumimoji="0" lang="de-DE"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effectLst/>
                <a:latin typeface="Calibri" pitchFamily="34" charset="0"/>
                <a:ea typeface="Calibri" pitchFamily="34" charset="0"/>
                <a:cs typeface="Times New Roman" pitchFamily="18" charset="0"/>
              </a:rPr>
              <a:t>Da die Molarität </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c</a:t>
            </a:r>
            <a:r>
              <a:rPr kumimoji="0" lang="de-DE" b="0" i="0" u="none" strike="noStrike" cap="none" normalizeH="0" baseline="-30000" dirty="0" err="1" smtClean="0">
                <a:ln>
                  <a:noFill/>
                </a:ln>
                <a:effectLst/>
                <a:latin typeface="Calibri" pitchFamily="34" charset="0"/>
                <a:ea typeface="Calibri" pitchFamily="34" charset="0"/>
                <a:cs typeface="Times New Roman" pitchFamily="18" charset="0"/>
              </a:rPr>
              <a:t>X</a:t>
            </a:r>
            <a:r>
              <a:rPr kumimoji="0" lang="de-DE" b="0" i="0" u="none" strike="noStrike" cap="none" normalizeH="0" baseline="0" dirty="0" smtClean="0">
                <a:ln>
                  <a:noFill/>
                </a:ln>
                <a:effectLst/>
                <a:latin typeface="Calibri" pitchFamily="34" charset="0"/>
                <a:ea typeface="Calibri" pitchFamily="34" charset="0"/>
                <a:cs typeface="Times New Roman" pitchFamily="18" charset="0"/>
              </a:rPr>
              <a:t> (</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mol</a:t>
            </a:r>
            <a:r>
              <a:rPr kumimoji="0" lang="de-DE" b="0" i="0" u="none" strike="noStrike" cap="none" normalizeH="0" baseline="0" dirty="0" smtClean="0">
                <a:ln>
                  <a:noFill/>
                </a:ln>
                <a:effectLst/>
                <a:latin typeface="Calibri" pitchFamily="34" charset="0"/>
                <a:ea typeface="Calibri" pitchFamily="34" charset="0"/>
                <a:cs typeface="Times New Roman" pitchFamily="18" charset="0"/>
              </a:rPr>
              <a:t>/l) ein Konzentrationsmaß für Lösungen darstellt, das die Stoffmenge eines Stoffes X in Beziehung zum Volumen V der Lösung stellt, kann man diese auch auf die Stoffmenge zurückrechnen.</a:t>
            </a:r>
            <a:endParaRPr kumimoji="0" lang="de-DE"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sng" strike="noStrike" cap="none" normalizeH="0" baseline="0" dirty="0" smtClean="0">
                <a:ln>
                  <a:noFill/>
                </a:ln>
                <a:effectLst/>
                <a:latin typeface="Calibri" pitchFamily="34" charset="0"/>
                <a:ea typeface="Calibri" pitchFamily="34" charset="0"/>
                <a:cs typeface="Times New Roman" pitchFamily="18" charset="0"/>
              </a:rPr>
              <a:t>Beispiel: </a:t>
            </a:r>
            <a:r>
              <a:rPr kumimoji="0" lang="de-DE" b="0" i="0" u="sng" strike="noStrike" cap="none" normalizeH="0" baseline="0" dirty="0" err="1" smtClean="0">
                <a:ln>
                  <a:noFill/>
                </a:ln>
                <a:effectLst/>
                <a:latin typeface="Calibri" pitchFamily="34" charset="0"/>
                <a:ea typeface="Calibri" pitchFamily="34" charset="0"/>
                <a:cs typeface="Times New Roman" pitchFamily="18" charset="0"/>
              </a:rPr>
              <a:t>Wieviel</a:t>
            </a:r>
            <a:r>
              <a:rPr kumimoji="0" lang="de-DE" b="0" i="0" u="sng" strike="noStrike" cap="none" normalizeH="0" baseline="0" dirty="0" smtClean="0">
                <a:ln>
                  <a:noFill/>
                </a:ln>
                <a:effectLst/>
                <a:latin typeface="Calibri" pitchFamily="34" charset="0"/>
                <a:ea typeface="Calibri" pitchFamily="34" charset="0"/>
                <a:cs typeface="Times New Roman" pitchFamily="18" charset="0"/>
              </a:rPr>
              <a:t> Mol Natriumchlorid befinden sich in 0,22 Liter einer 0,6 molaren </a:t>
            </a:r>
            <a:r>
              <a:rPr kumimoji="0" lang="de-DE" b="0" i="0" u="sng" strike="noStrike" cap="none" normalizeH="0" baseline="0" dirty="0" err="1" smtClean="0">
                <a:ln>
                  <a:noFill/>
                </a:ln>
                <a:effectLst/>
                <a:latin typeface="Calibri" pitchFamily="34" charset="0"/>
                <a:ea typeface="Calibri" pitchFamily="34" charset="0"/>
                <a:cs typeface="Times New Roman" pitchFamily="18" charset="0"/>
              </a:rPr>
              <a:t>NaCl</a:t>
            </a:r>
            <a:r>
              <a:rPr kumimoji="0" lang="de-DE" b="0" i="0" u="sng" strike="noStrike" cap="none" normalizeH="0" baseline="0" dirty="0" smtClean="0">
                <a:ln>
                  <a:noFill/>
                </a:ln>
                <a:effectLst/>
                <a:latin typeface="Calibri" pitchFamily="34" charset="0"/>
                <a:ea typeface="Calibri" pitchFamily="34" charset="0"/>
                <a:cs typeface="Times New Roman" pitchFamily="18" charset="0"/>
              </a:rPr>
              <a:t>-Lösung?</a:t>
            </a:r>
            <a:endParaRPr kumimoji="0" lang="de-DE"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6">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026">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026">
                                            <p:txEl>
                                              <p:pRg st="0" end="0"/>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025"/>
                                        </p:tgtEl>
                                        <p:attrNameLst>
                                          <p:attrName>ppt_x</p:attrName>
                                        </p:attrNameLst>
                                      </p:cBhvr>
                                      <p:tavLst>
                                        <p:tav tm="0">
                                          <p:val>
                                            <p:strVal val="ppt_x"/>
                                          </p:val>
                                        </p:tav>
                                        <p:tav tm="100000">
                                          <p:val>
                                            <p:strVal val="ppt_x"/>
                                          </p:val>
                                        </p:tav>
                                      </p:tavLst>
                                    </p:anim>
                                    <p:anim calcmode="lin" valueType="num">
                                      <p:cBhvr additive="base">
                                        <p:cTn id="11" dur="500"/>
                                        <p:tgtEl>
                                          <p:spTgt spid="1025"/>
                                        </p:tgtEl>
                                        <p:attrNameLst>
                                          <p:attrName>ppt_y</p:attrName>
                                        </p:attrNameLst>
                                      </p:cBhvr>
                                      <p:tavLst>
                                        <p:tav tm="0">
                                          <p:val>
                                            <p:strVal val="ppt_y"/>
                                          </p:val>
                                        </p:tav>
                                        <p:tav tm="100000">
                                          <p:val>
                                            <p:strVal val="1+ppt_h/2"/>
                                          </p:val>
                                        </p:tav>
                                      </p:tavLst>
                                    </p:anim>
                                    <p:set>
                                      <p:cBhvr>
                                        <p:cTn id="12" dur="1" fill="hold">
                                          <p:stCondLst>
                                            <p:cond delay="499"/>
                                          </p:stCondLst>
                                        </p:cTn>
                                        <p:tgtEl>
                                          <p:spTgt spid="102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027"/>
                                        </p:tgtEl>
                                        <p:attrNameLst>
                                          <p:attrName>ppt_x</p:attrName>
                                        </p:attrNameLst>
                                      </p:cBhvr>
                                      <p:tavLst>
                                        <p:tav tm="0">
                                          <p:val>
                                            <p:strVal val="ppt_x"/>
                                          </p:val>
                                        </p:tav>
                                        <p:tav tm="100000">
                                          <p:val>
                                            <p:strVal val="ppt_x"/>
                                          </p:val>
                                        </p:tav>
                                      </p:tavLst>
                                    </p:anim>
                                    <p:anim calcmode="lin" valueType="num">
                                      <p:cBhvr additive="base">
                                        <p:cTn id="15" dur="500"/>
                                        <p:tgtEl>
                                          <p:spTgt spid="1027"/>
                                        </p:tgtEl>
                                        <p:attrNameLst>
                                          <p:attrName>ppt_y</p:attrName>
                                        </p:attrNameLst>
                                      </p:cBhvr>
                                      <p:tavLst>
                                        <p:tav tm="0">
                                          <p:val>
                                            <p:strVal val="ppt_y"/>
                                          </p:val>
                                        </p:tav>
                                        <p:tav tm="100000">
                                          <p:val>
                                            <p:strVal val="1+ppt_h/2"/>
                                          </p:val>
                                        </p:tav>
                                      </p:tavLst>
                                    </p:anim>
                                    <p:set>
                                      <p:cBhvr>
                                        <p:cTn id="16" dur="1" fill="hold">
                                          <p:stCondLst>
                                            <p:cond delay="499"/>
                                          </p:stCondLst>
                                        </p:cTn>
                                        <p:tgtEl>
                                          <p:spTgt spid="10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fade">
                                      <p:cBhvr>
                                        <p:cTn id="21" dur="1000"/>
                                        <p:tgtEl>
                                          <p:spTgt spid="1029"/>
                                        </p:tgtEl>
                                      </p:cBhvr>
                                    </p:animEffect>
                                    <p:anim calcmode="lin" valueType="num">
                                      <p:cBhvr>
                                        <p:cTn id="22" dur="1000" fill="hold"/>
                                        <p:tgtEl>
                                          <p:spTgt spid="1029"/>
                                        </p:tgtEl>
                                        <p:attrNameLst>
                                          <p:attrName>ppt_x</p:attrName>
                                        </p:attrNameLst>
                                      </p:cBhvr>
                                      <p:tavLst>
                                        <p:tav tm="0">
                                          <p:val>
                                            <p:strVal val="#ppt_x"/>
                                          </p:val>
                                        </p:tav>
                                        <p:tav tm="100000">
                                          <p:val>
                                            <p:strVal val="#ppt_x"/>
                                          </p:val>
                                        </p:tav>
                                      </p:tavLst>
                                    </p:anim>
                                    <p:anim calcmode="lin" valueType="num">
                                      <p:cBhvr>
                                        <p:cTn id="23"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1000"/>
                                        <p:tgtEl>
                                          <p:spTgt spid="1028"/>
                                        </p:tgtEl>
                                      </p:cBhvr>
                                    </p:animEffect>
                                    <p:anim calcmode="lin" valueType="num">
                                      <p:cBhvr>
                                        <p:cTn id="29" dur="1000" fill="hold"/>
                                        <p:tgtEl>
                                          <p:spTgt spid="1028"/>
                                        </p:tgtEl>
                                        <p:attrNameLst>
                                          <p:attrName>ppt_x</p:attrName>
                                        </p:attrNameLst>
                                      </p:cBhvr>
                                      <p:tavLst>
                                        <p:tav tm="0">
                                          <p:val>
                                            <p:strVal val="#ppt_x"/>
                                          </p:val>
                                        </p:tav>
                                        <p:tav tm="100000">
                                          <p:val>
                                            <p:strVal val="#ppt_x"/>
                                          </p:val>
                                        </p:tav>
                                      </p:tavLst>
                                    </p:anim>
                                    <p:anim calcmode="lin" valueType="num">
                                      <p:cBhvr>
                                        <p:cTn id="3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1029"/>
                                        </p:tgtEl>
                                        <p:attrNameLst>
                                          <p:attrName>ppt_x</p:attrName>
                                        </p:attrNameLst>
                                      </p:cBhvr>
                                      <p:tavLst>
                                        <p:tav tm="0">
                                          <p:val>
                                            <p:strVal val="ppt_x"/>
                                          </p:val>
                                        </p:tav>
                                        <p:tav tm="100000">
                                          <p:val>
                                            <p:strVal val="ppt_x"/>
                                          </p:val>
                                        </p:tav>
                                      </p:tavLst>
                                    </p:anim>
                                    <p:anim calcmode="lin" valueType="num">
                                      <p:cBhvr additive="base">
                                        <p:cTn id="35" dur="500"/>
                                        <p:tgtEl>
                                          <p:spTgt spid="1029"/>
                                        </p:tgtEl>
                                        <p:attrNameLst>
                                          <p:attrName>ppt_y</p:attrName>
                                        </p:attrNameLst>
                                      </p:cBhvr>
                                      <p:tavLst>
                                        <p:tav tm="0">
                                          <p:val>
                                            <p:strVal val="ppt_y"/>
                                          </p:val>
                                        </p:tav>
                                        <p:tav tm="100000">
                                          <p:val>
                                            <p:strVal val="1+ppt_h/2"/>
                                          </p:val>
                                        </p:tav>
                                      </p:tavLst>
                                    </p:anim>
                                    <p:set>
                                      <p:cBhvr>
                                        <p:cTn id="36" dur="1" fill="hold">
                                          <p:stCondLst>
                                            <p:cond delay="499"/>
                                          </p:stCondLst>
                                        </p:cTn>
                                        <p:tgtEl>
                                          <p:spTgt spid="1029"/>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1028"/>
                                        </p:tgtEl>
                                        <p:attrNameLst>
                                          <p:attrName>ppt_x</p:attrName>
                                        </p:attrNameLst>
                                      </p:cBhvr>
                                      <p:tavLst>
                                        <p:tav tm="0">
                                          <p:val>
                                            <p:strVal val="ppt_x"/>
                                          </p:val>
                                        </p:tav>
                                        <p:tav tm="100000">
                                          <p:val>
                                            <p:strVal val="ppt_x"/>
                                          </p:val>
                                        </p:tav>
                                      </p:tavLst>
                                    </p:anim>
                                    <p:anim calcmode="lin" valueType="num">
                                      <p:cBhvr additive="base">
                                        <p:cTn id="39" dur="500"/>
                                        <p:tgtEl>
                                          <p:spTgt spid="1028"/>
                                        </p:tgtEl>
                                        <p:attrNameLst>
                                          <p:attrName>ppt_y</p:attrName>
                                        </p:attrNameLst>
                                      </p:cBhvr>
                                      <p:tavLst>
                                        <p:tav tm="0">
                                          <p:val>
                                            <p:strVal val="ppt_y"/>
                                          </p:val>
                                        </p:tav>
                                        <p:tav tm="100000">
                                          <p:val>
                                            <p:strVal val="1+ppt_h/2"/>
                                          </p:val>
                                        </p:tav>
                                      </p:tavLst>
                                    </p:anim>
                                    <p:set>
                                      <p:cBhvr>
                                        <p:cTn id="40" dur="1" fill="hold">
                                          <p:stCondLst>
                                            <p:cond delay="499"/>
                                          </p:stCondLst>
                                        </p:cTn>
                                        <p:tgtEl>
                                          <p:spTgt spid="102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fade">
                                      <p:cBhvr>
                                        <p:cTn id="45" dur="1000"/>
                                        <p:tgtEl>
                                          <p:spTgt spid="1032"/>
                                        </p:tgtEl>
                                      </p:cBhvr>
                                    </p:animEffect>
                                    <p:anim calcmode="lin" valueType="num">
                                      <p:cBhvr>
                                        <p:cTn id="46" dur="1000" fill="hold"/>
                                        <p:tgtEl>
                                          <p:spTgt spid="1032"/>
                                        </p:tgtEl>
                                        <p:attrNameLst>
                                          <p:attrName>ppt_x</p:attrName>
                                        </p:attrNameLst>
                                      </p:cBhvr>
                                      <p:tavLst>
                                        <p:tav tm="0">
                                          <p:val>
                                            <p:strVal val="#ppt_x"/>
                                          </p:val>
                                        </p:tav>
                                        <p:tav tm="100000">
                                          <p:val>
                                            <p:strVal val="#ppt_x"/>
                                          </p:val>
                                        </p:tav>
                                      </p:tavLst>
                                    </p:anim>
                                    <p:anim calcmode="lin" valueType="num">
                                      <p:cBhvr>
                                        <p:cTn id="47"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1031"/>
                                        </p:tgtEl>
                                        <p:attrNameLst>
                                          <p:attrName>style.visibility</p:attrName>
                                        </p:attrNameLst>
                                      </p:cBhvr>
                                      <p:to>
                                        <p:strVal val="visible"/>
                                      </p:to>
                                    </p:set>
                                    <p:animEffect transition="in" filter="fade">
                                      <p:cBhvr>
                                        <p:cTn id="52" dur="1000"/>
                                        <p:tgtEl>
                                          <p:spTgt spid="1031"/>
                                        </p:tgtEl>
                                      </p:cBhvr>
                                    </p:animEffect>
                                    <p:anim calcmode="lin" valueType="num">
                                      <p:cBhvr>
                                        <p:cTn id="53" dur="1000" fill="hold"/>
                                        <p:tgtEl>
                                          <p:spTgt spid="1031"/>
                                        </p:tgtEl>
                                        <p:attrNameLst>
                                          <p:attrName>ppt_x</p:attrName>
                                        </p:attrNameLst>
                                      </p:cBhvr>
                                      <p:tavLst>
                                        <p:tav tm="0">
                                          <p:val>
                                            <p:strVal val="#ppt_x"/>
                                          </p:val>
                                        </p:tav>
                                        <p:tav tm="100000">
                                          <p:val>
                                            <p:strVal val="#ppt_x"/>
                                          </p:val>
                                        </p:tav>
                                      </p:tavLst>
                                    </p:anim>
                                    <p:anim calcmode="lin" valueType="num">
                                      <p:cBhvr>
                                        <p:cTn id="54"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1032"/>
                                        </p:tgtEl>
                                        <p:attrNameLst>
                                          <p:attrName>ppt_x</p:attrName>
                                        </p:attrNameLst>
                                      </p:cBhvr>
                                      <p:tavLst>
                                        <p:tav tm="0">
                                          <p:val>
                                            <p:strVal val="ppt_x"/>
                                          </p:val>
                                        </p:tav>
                                        <p:tav tm="100000">
                                          <p:val>
                                            <p:strVal val="ppt_x"/>
                                          </p:val>
                                        </p:tav>
                                      </p:tavLst>
                                    </p:anim>
                                    <p:anim calcmode="lin" valueType="num">
                                      <p:cBhvr additive="base">
                                        <p:cTn id="59" dur="500"/>
                                        <p:tgtEl>
                                          <p:spTgt spid="1032"/>
                                        </p:tgtEl>
                                        <p:attrNameLst>
                                          <p:attrName>ppt_y</p:attrName>
                                        </p:attrNameLst>
                                      </p:cBhvr>
                                      <p:tavLst>
                                        <p:tav tm="0">
                                          <p:val>
                                            <p:strVal val="ppt_y"/>
                                          </p:val>
                                        </p:tav>
                                        <p:tav tm="100000">
                                          <p:val>
                                            <p:strVal val="1+ppt_h/2"/>
                                          </p:val>
                                        </p:tav>
                                      </p:tavLst>
                                    </p:anim>
                                    <p:set>
                                      <p:cBhvr>
                                        <p:cTn id="60" dur="1" fill="hold">
                                          <p:stCondLst>
                                            <p:cond delay="499"/>
                                          </p:stCondLst>
                                        </p:cTn>
                                        <p:tgtEl>
                                          <p:spTgt spid="1032"/>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1031"/>
                                        </p:tgtEl>
                                        <p:attrNameLst>
                                          <p:attrName>ppt_x</p:attrName>
                                        </p:attrNameLst>
                                      </p:cBhvr>
                                      <p:tavLst>
                                        <p:tav tm="0">
                                          <p:val>
                                            <p:strVal val="ppt_x"/>
                                          </p:val>
                                        </p:tav>
                                        <p:tav tm="100000">
                                          <p:val>
                                            <p:strVal val="ppt_x"/>
                                          </p:val>
                                        </p:tav>
                                      </p:tavLst>
                                    </p:anim>
                                    <p:anim calcmode="lin" valueType="num">
                                      <p:cBhvr additive="base">
                                        <p:cTn id="63" dur="500"/>
                                        <p:tgtEl>
                                          <p:spTgt spid="1031"/>
                                        </p:tgtEl>
                                        <p:attrNameLst>
                                          <p:attrName>ppt_y</p:attrName>
                                        </p:attrNameLst>
                                      </p:cBhvr>
                                      <p:tavLst>
                                        <p:tav tm="0">
                                          <p:val>
                                            <p:strVal val="ppt_y"/>
                                          </p:val>
                                        </p:tav>
                                        <p:tav tm="100000">
                                          <p:val>
                                            <p:strVal val="1+ppt_h/2"/>
                                          </p:val>
                                        </p:tav>
                                      </p:tavLst>
                                    </p:anim>
                                    <p:set>
                                      <p:cBhvr>
                                        <p:cTn id="64" dur="1" fill="hold">
                                          <p:stCondLst>
                                            <p:cond delay="499"/>
                                          </p:stCondLst>
                                        </p:cTn>
                                        <p:tgtEl>
                                          <p:spTgt spid="103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1035"/>
                                        </p:tgtEl>
                                        <p:attrNameLst>
                                          <p:attrName>style.visibility</p:attrName>
                                        </p:attrNameLst>
                                      </p:cBhvr>
                                      <p:to>
                                        <p:strVal val="visible"/>
                                      </p:to>
                                    </p:set>
                                    <p:animEffect transition="in" filter="fade">
                                      <p:cBhvr>
                                        <p:cTn id="69" dur="1000"/>
                                        <p:tgtEl>
                                          <p:spTgt spid="1035"/>
                                        </p:tgtEl>
                                      </p:cBhvr>
                                    </p:animEffect>
                                    <p:anim calcmode="lin" valueType="num">
                                      <p:cBhvr>
                                        <p:cTn id="70" dur="1000" fill="hold"/>
                                        <p:tgtEl>
                                          <p:spTgt spid="1035"/>
                                        </p:tgtEl>
                                        <p:attrNameLst>
                                          <p:attrName>ppt_x</p:attrName>
                                        </p:attrNameLst>
                                      </p:cBhvr>
                                      <p:tavLst>
                                        <p:tav tm="0">
                                          <p:val>
                                            <p:strVal val="#ppt_x"/>
                                          </p:val>
                                        </p:tav>
                                        <p:tav tm="100000">
                                          <p:val>
                                            <p:strVal val="#ppt_x"/>
                                          </p:val>
                                        </p:tav>
                                      </p:tavLst>
                                    </p:anim>
                                    <p:anim calcmode="lin" valueType="num">
                                      <p:cBhvr>
                                        <p:cTn id="71"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nodeType="clickEffect">
                                  <p:stCondLst>
                                    <p:cond delay="0"/>
                                  </p:stCondLst>
                                  <p:childTnLst>
                                    <p:set>
                                      <p:cBhvr>
                                        <p:cTn id="75" dur="1" fill="hold">
                                          <p:stCondLst>
                                            <p:cond delay="0"/>
                                          </p:stCondLst>
                                        </p:cTn>
                                        <p:tgtEl>
                                          <p:spTgt spid="1034"/>
                                        </p:tgtEl>
                                        <p:attrNameLst>
                                          <p:attrName>style.visibility</p:attrName>
                                        </p:attrNameLst>
                                      </p:cBhvr>
                                      <p:to>
                                        <p:strVal val="visible"/>
                                      </p:to>
                                    </p:set>
                                    <p:animEffect transition="in" filter="fade">
                                      <p:cBhvr>
                                        <p:cTn id="76" dur="1000"/>
                                        <p:tgtEl>
                                          <p:spTgt spid="1034"/>
                                        </p:tgtEl>
                                      </p:cBhvr>
                                    </p:animEffect>
                                    <p:anim calcmode="lin" valueType="num">
                                      <p:cBhvr>
                                        <p:cTn id="77" dur="1000" fill="hold"/>
                                        <p:tgtEl>
                                          <p:spTgt spid="1034"/>
                                        </p:tgtEl>
                                        <p:attrNameLst>
                                          <p:attrName>ppt_x</p:attrName>
                                        </p:attrNameLst>
                                      </p:cBhvr>
                                      <p:tavLst>
                                        <p:tav tm="0">
                                          <p:val>
                                            <p:strVal val="#ppt_x"/>
                                          </p:val>
                                        </p:tav>
                                        <p:tav tm="100000">
                                          <p:val>
                                            <p:strVal val="#ppt_x"/>
                                          </p:val>
                                        </p:tav>
                                      </p:tavLst>
                                    </p:anim>
                                    <p:anim calcmode="lin" valueType="num">
                                      <p:cBhvr>
                                        <p:cTn id="78"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xit" presetSubtype="4" fill="hold" grpId="1" nodeType="clickEffect">
                                  <p:stCondLst>
                                    <p:cond delay="0"/>
                                  </p:stCondLst>
                                  <p:childTnLst>
                                    <p:anim calcmode="lin" valueType="num">
                                      <p:cBhvr additive="base">
                                        <p:cTn id="82" dur="500"/>
                                        <p:tgtEl>
                                          <p:spTgt spid="1035"/>
                                        </p:tgtEl>
                                        <p:attrNameLst>
                                          <p:attrName>ppt_x</p:attrName>
                                        </p:attrNameLst>
                                      </p:cBhvr>
                                      <p:tavLst>
                                        <p:tav tm="0">
                                          <p:val>
                                            <p:strVal val="ppt_x"/>
                                          </p:val>
                                        </p:tav>
                                        <p:tav tm="100000">
                                          <p:val>
                                            <p:strVal val="ppt_x"/>
                                          </p:val>
                                        </p:tav>
                                      </p:tavLst>
                                    </p:anim>
                                    <p:anim calcmode="lin" valueType="num">
                                      <p:cBhvr additive="base">
                                        <p:cTn id="83" dur="500"/>
                                        <p:tgtEl>
                                          <p:spTgt spid="1035"/>
                                        </p:tgtEl>
                                        <p:attrNameLst>
                                          <p:attrName>ppt_y</p:attrName>
                                        </p:attrNameLst>
                                      </p:cBhvr>
                                      <p:tavLst>
                                        <p:tav tm="0">
                                          <p:val>
                                            <p:strVal val="ppt_y"/>
                                          </p:val>
                                        </p:tav>
                                        <p:tav tm="100000">
                                          <p:val>
                                            <p:strVal val="1+ppt_h/2"/>
                                          </p:val>
                                        </p:tav>
                                      </p:tavLst>
                                    </p:anim>
                                    <p:set>
                                      <p:cBhvr>
                                        <p:cTn id="84" dur="1" fill="hold">
                                          <p:stCondLst>
                                            <p:cond delay="499"/>
                                          </p:stCondLst>
                                        </p:cTn>
                                        <p:tgtEl>
                                          <p:spTgt spid="1035"/>
                                        </p:tgtEl>
                                        <p:attrNameLst>
                                          <p:attrName>style.visibility</p:attrName>
                                        </p:attrNameLst>
                                      </p:cBhvr>
                                      <p:to>
                                        <p:strVal val="hidden"/>
                                      </p:to>
                                    </p:set>
                                  </p:childTnLst>
                                </p:cTn>
                              </p:par>
                              <p:par>
                                <p:cTn id="85" presetID="2" presetClass="exit" presetSubtype="4" fill="hold" nodeType="withEffect">
                                  <p:stCondLst>
                                    <p:cond delay="0"/>
                                  </p:stCondLst>
                                  <p:childTnLst>
                                    <p:anim calcmode="lin" valueType="num">
                                      <p:cBhvr additive="base">
                                        <p:cTn id="86" dur="500"/>
                                        <p:tgtEl>
                                          <p:spTgt spid="1034"/>
                                        </p:tgtEl>
                                        <p:attrNameLst>
                                          <p:attrName>ppt_x</p:attrName>
                                        </p:attrNameLst>
                                      </p:cBhvr>
                                      <p:tavLst>
                                        <p:tav tm="0">
                                          <p:val>
                                            <p:strVal val="ppt_x"/>
                                          </p:val>
                                        </p:tav>
                                        <p:tav tm="100000">
                                          <p:val>
                                            <p:strVal val="ppt_x"/>
                                          </p:val>
                                        </p:tav>
                                      </p:tavLst>
                                    </p:anim>
                                    <p:anim calcmode="lin" valueType="num">
                                      <p:cBhvr additive="base">
                                        <p:cTn id="87" dur="500"/>
                                        <p:tgtEl>
                                          <p:spTgt spid="1034"/>
                                        </p:tgtEl>
                                        <p:attrNameLst>
                                          <p:attrName>ppt_y</p:attrName>
                                        </p:attrNameLst>
                                      </p:cBhvr>
                                      <p:tavLst>
                                        <p:tav tm="0">
                                          <p:val>
                                            <p:strVal val="ppt_y"/>
                                          </p:val>
                                        </p:tav>
                                        <p:tav tm="100000">
                                          <p:val>
                                            <p:strVal val="1+ppt_h/2"/>
                                          </p:val>
                                        </p:tav>
                                      </p:tavLst>
                                    </p:anim>
                                    <p:set>
                                      <p:cBhvr>
                                        <p:cTn id="88" dur="1" fill="hold">
                                          <p:stCondLst>
                                            <p:cond delay="499"/>
                                          </p:stCondLst>
                                        </p:cTn>
                                        <p:tgtEl>
                                          <p:spTgt spid="1034"/>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1038"/>
                                        </p:tgtEl>
                                        <p:attrNameLst>
                                          <p:attrName>style.visibility</p:attrName>
                                        </p:attrNameLst>
                                      </p:cBhvr>
                                      <p:to>
                                        <p:strVal val="visible"/>
                                      </p:to>
                                    </p:set>
                                    <p:animEffect transition="in" filter="fade">
                                      <p:cBhvr>
                                        <p:cTn id="93" dur="1000"/>
                                        <p:tgtEl>
                                          <p:spTgt spid="1038"/>
                                        </p:tgtEl>
                                      </p:cBhvr>
                                    </p:animEffect>
                                    <p:anim calcmode="lin" valueType="num">
                                      <p:cBhvr>
                                        <p:cTn id="94" dur="1000" fill="hold"/>
                                        <p:tgtEl>
                                          <p:spTgt spid="1038"/>
                                        </p:tgtEl>
                                        <p:attrNameLst>
                                          <p:attrName>ppt_x</p:attrName>
                                        </p:attrNameLst>
                                      </p:cBhvr>
                                      <p:tavLst>
                                        <p:tav tm="0">
                                          <p:val>
                                            <p:strVal val="#ppt_x"/>
                                          </p:val>
                                        </p:tav>
                                        <p:tav tm="100000">
                                          <p:val>
                                            <p:strVal val="#ppt_x"/>
                                          </p:val>
                                        </p:tav>
                                      </p:tavLst>
                                    </p:anim>
                                    <p:anim calcmode="lin" valueType="num">
                                      <p:cBhvr>
                                        <p:cTn id="95" dur="1000" fill="hold"/>
                                        <p:tgtEl>
                                          <p:spTgt spid="1038"/>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7" presetClass="entr" presetSubtype="0" fill="hold" nodeType="clickEffect">
                                  <p:stCondLst>
                                    <p:cond delay="0"/>
                                  </p:stCondLst>
                                  <p:childTnLst>
                                    <p:set>
                                      <p:cBhvr>
                                        <p:cTn id="99" dur="1" fill="hold">
                                          <p:stCondLst>
                                            <p:cond delay="0"/>
                                          </p:stCondLst>
                                        </p:cTn>
                                        <p:tgtEl>
                                          <p:spTgt spid="1037"/>
                                        </p:tgtEl>
                                        <p:attrNameLst>
                                          <p:attrName>style.visibility</p:attrName>
                                        </p:attrNameLst>
                                      </p:cBhvr>
                                      <p:to>
                                        <p:strVal val="visible"/>
                                      </p:to>
                                    </p:set>
                                    <p:animEffect transition="in" filter="fade">
                                      <p:cBhvr>
                                        <p:cTn id="100" dur="1000"/>
                                        <p:tgtEl>
                                          <p:spTgt spid="1037"/>
                                        </p:tgtEl>
                                      </p:cBhvr>
                                    </p:animEffect>
                                    <p:anim calcmode="lin" valueType="num">
                                      <p:cBhvr>
                                        <p:cTn id="101" dur="1000" fill="hold"/>
                                        <p:tgtEl>
                                          <p:spTgt spid="1037"/>
                                        </p:tgtEl>
                                        <p:attrNameLst>
                                          <p:attrName>ppt_x</p:attrName>
                                        </p:attrNameLst>
                                      </p:cBhvr>
                                      <p:tavLst>
                                        <p:tav tm="0">
                                          <p:val>
                                            <p:strVal val="#ppt_x"/>
                                          </p:val>
                                        </p:tav>
                                        <p:tav tm="100000">
                                          <p:val>
                                            <p:strVal val="#ppt_x"/>
                                          </p:val>
                                        </p:tav>
                                      </p:tavLst>
                                    </p:anim>
                                    <p:anim calcmode="lin" valueType="num">
                                      <p:cBhvr>
                                        <p:cTn id="102"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xit" presetSubtype="4" fill="hold" grpId="1" nodeType="clickEffect">
                                  <p:stCondLst>
                                    <p:cond delay="0"/>
                                  </p:stCondLst>
                                  <p:childTnLst>
                                    <p:anim calcmode="lin" valueType="num">
                                      <p:cBhvr additive="base">
                                        <p:cTn id="106" dur="500"/>
                                        <p:tgtEl>
                                          <p:spTgt spid="1038"/>
                                        </p:tgtEl>
                                        <p:attrNameLst>
                                          <p:attrName>ppt_x</p:attrName>
                                        </p:attrNameLst>
                                      </p:cBhvr>
                                      <p:tavLst>
                                        <p:tav tm="0">
                                          <p:val>
                                            <p:strVal val="ppt_x"/>
                                          </p:val>
                                        </p:tav>
                                        <p:tav tm="100000">
                                          <p:val>
                                            <p:strVal val="ppt_x"/>
                                          </p:val>
                                        </p:tav>
                                      </p:tavLst>
                                    </p:anim>
                                    <p:anim calcmode="lin" valueType="num">
                                      <p:cBhvr additive="base">
                                        <p:cTn id="107" dur="500"/>
                                        <p:tgtEl>
                                          <p:spTgt spid="1038"/>
                                        </p:tgtEl>
                                        <p:attrNameLst>
                                          <p:attrName>ppt_y</p:attrName>
                                        </p:attrNameLst>
                                      </p:cBhvr>
                                      <p:tavLst>
                                        <p:tav tm="0">
                                          <p:val>
                                            <p:strVal val="ppt_y"/>
                                          </p:val>
                                        </p:tav>
                                        <p:tav tm="100000">
                                          <p:val>
                                            <p:strVal val="1+ppt_h/2"/>
                                          </p:val>
                                        </p:tav>
                                      </p:tavLst>
                                    </p:anim>
                                    <p:set>
                                      <p:cBhvr>
                                        <p:cTn id="108" dur="1" fill="hold">
                                          <p:stCondLst>
                                            <p:cond delay="499"/>
                                          </p:stCondLst>
                                        </p:cTn>
                                        <p:tgtEl>
                                          <p:spTgt spid="1038"/>
                                        </p:tgtEl>
                                        <p:attrNameLst>
                                          <p:attrName>style.visibility</p:attrName>
                                        </p:attrNameLst>
                                      </p:cBhvr>
                                      <p:to>
                                        <p:strVal val="hidden"/>
                                      </p:to>
                                    </p:set>
                                  </p:childTnLst>
                                </p:cTn>
                              </p:par>
                              <p:par>
                                <p:cTn id="109" presetID="2" presetClass="exit" presetSubtype="4" fill="hold" nodeType="withEffect">
                                  <p:stCondLst>
                                    <p:cond delay="0"/>
                                  </p:stCondLst>
                                  <p:childTnLst>
                                    <p:anim calcmode="lin" valueType="num">
                                      <p:cBhvr additive="base">
                                        <p:cTn id="110" dur="500"/>
                                        <p:tgtEl>
                                          <p:spTgt spid="1037"/>
                                        </p:tgtEl>
                                        <p:attrNameLst>
                                          <p:attrName>ppt_x</p:attrName>
                                        </p:attrNameLst>
                                      </p:cBhvr>
                                      <p:tavLst>
                                        <p:tav tm="0">
                                          <p:val>
                                            <p:strVal val="ppt_x"/>
                                          </p:val>
                                        </p:tav>
                                        <p:tav tm="100000">
                                          <p:val>
                                            <p:strVal val="ppt_x"/>
                                          </p:val>
                                        </p:tav>
                                      </p:tavLst>
                                    </p:anim>
                                    <p:anim calcmode="lin" valueType="num">
                                      <p:cBhvr additive="base">
                                        <p:cTn id="111" dur="500"/>
                                        <p:tgtEl>
                                          <p:spTgt spid="1037"/>
                                        </p:tgtEl>
                                        <p:attrNameLst>
                                          <p:attrName>ppt_y</p:attrName>
                                        </p:attrNameLst>
                                      </p:cBhvr>
                                      <p:tavLst>
                                        <p:tav tm="0">
                                          <p:val>
                                            <p:strVal val="ppt_y"/>
                                          </p:val>
                                        </p:tav>
                                        <p:tav tm="100000">
                                          <p:val>
                                            <p:strVal val="1+ppt_h/2"/>
                                          </p:val>
                                        </p:tav>
                                      </p:tavLst>
                                    </p:anim>
                                    <p:set>
                                      <p:cBhvr>
                                        <p:cTn id="112" dur="1" fill="hold">
                                          <p:stCondLst>
                                            <p:cond delay="499"/>
                                          </p:stCondLst>
                                        </p:cTn>
                                        <p:tgtEl>
                                          <p:spTgt spid="10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9" grpId="0"/>
      <p:bldP spid="1029" grpId="1"/>
      <p:bldP spid="1032" grpId="0"/>
      <p:bldP spid="1032" grpId="1"/>
      <p:bldP spid="1035" grpId="0"/>
      <p:bldP spid="1035" grpId="1"/>
      <p:bldP spid="1038" grpId="0"/>
      <p:bldP spid="103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kumimoji="0" lang="de-DE"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Berechung</a:t>
            </a:r>
            <a:r>
              <a:rPr kumimoji="0" lang="de-DE"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zur molaren Masse M</a:t>
            </a:r>
            <a:r>
              <a:rPr kumimoji="0" lang="de-DE" sz="800" b="0" i="0" u="none" strike="noStrike" cap="none" normalizeH="0" baseline="0" dirty="0" smtClean="0">
                <a:ln>
                  <a:noFill/>
                </a:ln>
                <a:solidFill>
                  <a:schemeClr val="tx1"/>
                </a:solidFill>
                <a:effectLst/>
                <a:latin typeface="Arial" pitchFamily="34" charset="0"/>
                <a:cs typeface="Arial" pitchFamily="34" charset="0"/>
              </a:rPr>
              <a:t/>
            </a:r>
            <a:br>
              <a:rPr kumimoji="0" lang="de-DE" sz="800" b="0" i="0" u="none" strike="noStrike" cap="none" normalizeH="0" baseline="0" dirty="0" smtClean="0">
                <a:ln>
                  <a:noFill/>
                </a:ln>
                <a:solidFill>
                  <a:schemeClr val="tx1"/>
                </a:solidFill>
                <a:effectLst/>
                <a:latin typeface="Arial" pitchFamily="34" charset="0"/>
                <a:cs typeface="Arial" pitchFamily="34" charset="0"/>
              </a:rPr>
            </a:br>
            <a:endParaRPr lang="de-DE" dirty="0"/>
          </a:p>
        </p:txBody>
      </p:sp>
      <p:sp>
        <p:nvSpPr>
          <p:cNvPr id="15362" name="Rectangle 2"/>
          <p:cNvSpPr>
            <a:spLocks noChangeArrowheads="1"/>
          </p:cNvSpPr>
          <p:nvPr/>
        </p:nvSpPr>
        <p:spPr bwMode="auto">
          <a:xfrm>
            <a:off x="0" y="2030651"/>
            <a:ext cx="846043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b="0" i="1" u="none" strike="noStrike" cap="none" normalizeH="0" baseline="0" dirty="0" smtClean="0">
                <a:ln>
                  <a:noFill/>
                </a:ln>
                <a:effectLst/>
                <a:latin typeface="Calibri" pitchFamily="34" charset="0"/>
                <a:ea typeface="Calibri" pitchFamily="34" charset="0"/>
                <a:cs typeface="Times New Roman" pitchFamily="18" charset="0"/>
              </a:rPr>
              <a:t>Merksatz ! Die molare Masse einer Verbindung ist gleich der Summe aus den molaren Massen der Elemente multipliziert mit ihren stöchiometrischen Koeffizienten.</a:t>
            </a:r>
            <a:endParaRPr kumimoji="0" lang="de-DE"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1" i="0" u="sng" strike="noStrike" cap="none" normalizeH="0" baseline="0" dirty="0" smtClean="0">
                <a:ln>
                  <a:noFill/>
                </a:ln>
                <a:effectLst/>
                <a:latin typeface="Calibri" pitchFamily="34" charset="0"/>
                <a:ea typeface="Calibri" pitchFamily="34" charset="0"/>
                <a:cs typeface="Times New Roman" pitchFamily="18" charset="0"/>
              </a:rPr>
              <a:t>Beispiel: Berechne die Molare Masse von Wasser (H</a:t>
            </a:r>
            <a:r>
              <a:rPr kumimoji="0" lang="de-DE" b="1" i="0" u="sng" strike="noStrike" cap="none" normalizeH="0" baseline="-30000" dirty="0" smtClean="0">
                <a:ln>
                  <a:noFill/>
                </a:ln>
                <a:effectLst/>
                <a:latin typeface="Calibri" pitchFamily="34" charset="0"/>
                <a:ea typeface="Calibri" pitchFamily="34" charset="0"/>
                <a:cs typeface="Times New Roman" pitchFamily="18" charset="0"/>
              </a:rPr>
              <a:t>2</a:t>
            </a:r>
            <a:r>
              <a:rPr kumimoji="0" lang="de-DE" b="1" i="0" u="sng" strike="noStrike" cap="none" normalizeH="0" baseline="0" dirty="0" smtClean="0">
                <a:ln>
                  <a:noFill/>
                </a:ln>
                <a:effectLst/>
                <a:latin typeface="Calibri" pitchFamily="34" charset="0"/>
                <a:ea typeface="Calibri" pitchFamily="34" charset="0"/>
                <a:cs typeface="Times New Roman" pitchFamily="18" charset="0"/>
              </a:rPr>
              <a:t>O)</a:t>
            </a:r>
            <a:endParaRPr kumimoji="0" lang="de-DE"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1" name="Bild 176" descr="M_{\mathrm{H_{2}O}} = 2 M_\mathrm{H} + M_\mathrm{O} = 2 \cdot 1{,}00794\,\frac{\mathrm{g}}{\mathrm{mol}} + 15{,}9994\,\frac{\mathrm{g}}{\mathrm{mol}} = 18{,}01528\,\frac{\mathrm{g}}{\mathrm{mol}}"/>
          <p:cNvPicPr>
            <a:picLocks noChangeAspect="1" noChangeArrowheads="1"/>
          </p:cNvPicPr>
          <p:nvPr/>
        </p:nvPicPr>
        <p:blipFill>
          <a:blip r:embed="rId2" cstate="print"/>
          <a:srcRect/>
          <a:stretch>
            <a:fillRect/>
          </a:stretch>
        </p:blipFill>
        <p:spPr bwMode="auto">
          <a:xfrm>
            <a:off x="251520" y="3429000"/>
            <a:ext cx="5578475" cy="358775"/>
          </a:xfrm>
          <a:prstGeom prst="rect">
            <a:avLst/>
          </a:prstGeom>
          <a:noFill/>
        </p:spPr>
      </p:pic>
      <p:sp>
        <p:nvSpPr>
          <p:cNvPr id="15363" name="Rectangle 3"/>
          <p:cNvSpPr>
            <a:spLocks noChangeArrowheads="1"/>
          </p:cNvSpPr>
          <p:nvPr/>
        </p:nvSpPr>
        <p:spPr bwMode="auto">
          <a:xfrm>
            <a:off x="0" y="815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fade">
                                      <p:cBhvr>
                                        <p:cTn id="7" dur="1000"/>
                                        <p:tgtEl>
                                          <p:spTgt spid="15361"/>
                                        </p:tgtEl>
                                      </p:cBhvr>
                                    </p:animEffect>
                                    <p:anim calcmode="lin" valueType="num">
                                      <p:cBhvr>
                                        <p:cTn id="8" dur="1000" fill="hold"/>
                                        <p:tgtEl>
                                          <p:spTgt spid="15361"/>
                                        </p:tgtEl>
                                        <p:attrNameLst>
                                          <p:attrName>ppt_x</p:attrName>
                                        </p:attrNameLst>
                                      </p:cBhvr>
                                      <p:tavLst>
                                        <p:tav tm="0">
                                          <p:val>
                                            <p:strVal val="#ppt_x"/>
                                          </p:val>
                                        </p:tav>
                                        <p:tav tm="100000">
                                          <p:val>
                                            <p:strVal val="#ppt_x"/>
                                          </p:val>
                                        </p:tav>
                                      </p:tavLst>
                                    </p:anim>
                                    <p:anim calcmode="lin" valueType="num">
                                      <p:cBhvr>
                                        <p:cTn id="9" dur="1000" fill="hold"/>
                                        <p:tgtEl>
                                          <p:spTgt spid="153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kumimoji="0" lang="de-DE"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Stoffmengenkonzentration</a:t>
            </a:r>
            <a:r>
              <a:rPr kumimoji="0" lang="de-DE" b="0" i="0" u="none" strike="noStrike" cap="none" normalizeH="0" baseline="0" dirty="0" smtClean="0">
                <a:ln>
                  <a:noFill/>
                </a:ln>
                <a:solidFill>
                  <a:schemeClr val="tx1"/>
                </a:solidFill>
                <a:effectLst/>
                <a:latin typeface="Arial" pitchFamily="34" charset="0"/>
                <a:cs typeface="Arial" pitchFamily="34" charset="0"/>
              </a:rPr>
              <a:t/>
            </a:r>
            <a:br>
              <a:rPr kumimoji="0" lang="de-DE" b="0" i="0" u="none" strike="noStrike" cap="none" normalizeH="0" baseline="0" dirty="0" smtClean="0">
                <a:ln>
                  <a:noFill/>
                </a:ln>
                <a:solidFill>
                  <a:schemeClr val="tx1"/>
                </a:solidFill>
                <a:effectLst/>
                <a:latin typeface="Arial" pitchFamily="34" charset="0"/>
                <a:cs typeface="Arial" pitchFamily="34" charset="0"/>
              </a:rPr>
            </a:br>
            <a:endParaRPr lang="de-DE" dirty="0"/>
          </a:p>
        </p:txBody>
      </p:sp>
      <p:sp>
        <p:nvSpPr>
          <p:cNvPr id="16386" name="Rectangle 2"/>
          <p:cNvSpPr>
            <a:spLocks noChangeArrowheads="1"/>
          </p:cNvSpPr>
          <p:nvPr/>
        </p:nvSpPr>
        <p:spPr bwMode="auto">
          <a:xfrm>
            <a:off x="0" y="2702912"/>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effectLst/>
                <a:latin typeface="Calibri" pitchFamily="34" charset="0"/>
                <a:ea typeface="Calibri" pitchFamily="34" charset="0"/>
                <a:cs typeface="Times New Roman" pitchFamily="18" charset="0"/>
              </a:rPr>
              <a:t>Rechenbeispiel</a:t>
            </a:r>
            <a:endParaRPr kumimoji="0" lang="de-DE"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sng" strike="noStrike" cap="none" normalizeH="0" baseline="0" dirty="0" smtClean="0">
                <a:ln>
                  <a:noFill/>
                </a:ln>
                <a:effectLst/>
                <a:latin typeface="Calibri" pitchFamily="34" charset="0"/>
                <a:ea typeface="Calibri" pitchFamily="34" charset="0"/>
                <a:cs typeface="Times New Roman" pitchFamily="18" charset="0"/>
              </a:rPr>
              <a:t>In einer 0,8-molaren (0,8 M) Schwefelsäurelösung (molare Masse von Schwefelsäure: 98,08 g/</a:t>
            </a:r>
            <a:r>
              <a:rPr kumimoji="0" lang="de-DE" b="0" i="0" u="sng" strike="noStrike" cap="none" normalizeH="0" baseline="0" dirty="0" err="1" smtClean="0">
                <a:ln>
                  <a:noFill/>
                </a:ln>
                <a:effectLst/>
                <a:latin typeface="Calibri" pitchFamily="34" charset="0"/>
                <a:ea typeface="Calibri" pitchFamily="34" charset="0"/>
                <a:cs typeface="Times New Roman" pitchFamily="18" charset="0"/>
              </a:rPr>
              <a:t>mol</a:t>
            </a:r>
            <a:r>
              <a:rPr kumimoji="0" lang="de-DE" b="0" i="0" u="sng" strike="noStrike" cap="none" normalizeH="0" baseline="0" dirty="0" smtClean="0">
                <a:ln>
                  <a:noFill/>
                </a:ln>
                <a:effectLst/>
                <a:latin typeface="Calibri" pitchFamily="34" charset="0"/>
                <a:ea typeface="Calibri" pitchFamily="34" charset="0"/>
                <a:cs typeface="Times New Roman" pitchFamily="18" charset="0"/>
              </a:rPr>
              <a:t>) sind pro Liter Lösung 0,8 </a:t>
            </a:r>
            <a:r>
              <a:rPr kumimoji="0" lang="de-DE" b="0" i="0" u="sng" strike="noStrike" cap="none" normalizeH="0" baseline="0" dirty="0" err="1" smtClean="0">
                <a:ln>
                  <a:noFill/>
                </a:ln>
                <a:effectLst/>
                <a:latin typeface="Calibri" pitchFamily="34" charset="0"/>
                <a:ea typeface="Calibri" pitchFamily="34" charset="0"/>
                <a:cs typeface="Times New Roman" pitchFamily="18" charset="0"/>
              </a:rPr>
              <a:t>mol</a:t>
            </a:r>
            <a:r>
              <a:rPr kumimoji="0" lang="de-DE" b="0" i="0" u="sng" strike="noStrike" cap="none" normalizeH="0" baseline="0" dirty="0" smtClean="0">
                <a:ln>
                  <a:noFill/>
                </a:ln>
                <a:effectLst/>
                <a:latin typeface="Calibri" pitchFamily="34" charset="0"/>
                <a:ea typeface="Calibri" pitchFamily="34" charset="0"/>
                <a:cs typeface="Times New Roman" pitchFamily="18" charset="0"/>
              </a:rPr>
              <a:t> H</a:t>
            </a:r>
            <a:r>
              <a:rPr kumimoji="0" lang="de-DE" b="0" i="0" u="sng" strike="noStrike" cap="none" normalizeH="0" baseline="-30000" dirty="0" smtClean="0">
                <a:ln>
                  <a:noFill/>
                </a:ln>
                <a:effectLst/>
                <a:latin typeface="Calibri" pitchFamily="34" charset="0"/>
                <a:ea typeface="Calibri" pitchFamily="34" charset="0"/>
                <a:cs typeface="Times New Roman" pitchFamily="18" charset="0"/>
              </a:rPr>
              <a:t>2</a:t>
            </a:r>
            <a:r>
              <a:rPr kumimoji="0" lang="de-DE" b="0" i="0" u="sng" strike="noStrike" cap="none" normalizeH="0" baseline="0" dirty="0" smtClean="0">
                <a:ln>
                  <a:noFill/>
                </a:ln>
                <a:effectLst/>
                <a:latin typeface="Calibri" pitchFamily="34" charset="0"/>
                <a:ea typeface="Calibri" pitchFamily="34" charset="0"/>
                <a:cs typeface="Times New Roman" pitchFamily="18" charset="0"/>
              </a:rPr>
              <a:t>SO</a:t>
            </a:r>
            <a:r>
              <a:rPr kumimoji="0" lang="de-DE" b="0" i="0" u="sng" strike="noStrike" cap="none" normalizeH="0" baseline="-30000" dirty="0" smtClean="0">
                <a:ln>
                  <a:noFill/>
                </a:ln>
                <a:effectLst/>
                <a:latin typeface="Calibri" pitchFamily="34" charset="0"/>
                <a:ea typeface="Calibri" pitchFamily="34" charset="0"/>
                <a:cs typeface="Times New Roman" pitchFamily="18" charset="0"/>
              </a:rPr>
              <a:t>4</a:t>
            </a:r>
            <a:r>
              <a:rPr kumimoji="0" lang="de-DE" b="0" i="0" u="sng" strike="noStrike" cap="none" normalizeH="0" baseline="0" dirty="0" smtClean="0">
                <a:ln>
                  <a:noFill/>
                </a:ln>
                <a:effectLst/>
                <a:latin typeface="Calibri" pitchFamily="34" charset="0"/>
                <a:ea typeface="Calibri" pitchFamily="34" charset="0"/>
                <a:cs typeface="Times New Roman" pitchFamily="18" charset="0"/>
              </a:rPr>
              <a:t> enthalten. Berechnen Sie die Masse von H</a:t>
            </a:r>
            <a:r>
              <a:rPr kumimoji="0" lang="de-DE" b="0" i="0" u="sng" strike="noStrike" cap="none" normalizeH="0" baseline="-30000" dirty="0" smtClean="0">
                <a:ln>
                  <a:noFill/>
                </a:ln>
                <a:effectLst/>
                <a:latin typeface="Calibri" pitchFamily="34" charset="0"/>
                <a:ea typeface="Calibri" pitchFamily="34" charset="0"/>
                <a:cs typeface="Times New Roman" pitchFamily="18" charset="0"/>
              </a:rPr>
              <a:t>2</a:t>
            </a:r>
            <a:r>
              <a:rPr kumimoji="0" lang="de-DE" b="0" i="0" u="sng" strike="noStrike" cap="none" normalizeH="0" baseline="0" dirty="0" smtClean="0">
                <a:ln>
                  <a:noFill/>
                </a:ln>
                <a:effectLst/>
                <a:latin typeface="Calibri" pitchFamily="34" charset="0"/>
                <a:ea typeface="Calibri" pitchFamily="34" charset="0"/>
                <a:cs typeface="Times New Roman" pitchFamily="18" charset="0"/>
              </a:rPr>
              <a:t>SO</a:t>
            </a:r>
            <a:r>
              <a:rPr kumimoji="0" lang="de-DE" b="0" i="0" u="sng" strike="noStrike" cap="none" normalizeH="0" baseline="-30000" dirty="0" smtClean="0">
                <a:ln>
                  <a:noFill/>
                </a:ln>
                <a:effectLst/>
                <a:latin typeface="Calibri" pitchFamily="34" charset="0"/>
                <a:ea typeface="Calibri" pitchFamily="34" charset="0"/>
                <a:cs typeface="Times New Roman" pitchFamily="18" charset="0"/>
              </a:rPr>
              <a:t>4</a:t>
            </a:r>
            <a:r>
              <a:rPr kumimoji="0" lang="de-DE" b="0" i="0" u="sng" strike="noStrike" cap="none" normalizeH="0" baseline="0" dirty="0" smtClean="0">
                <a:ln>
                  <a:noFill/>
                </a:ln>
                <a:effectLst/>
                <a:latin typeface="Calibri" pitchFamily="34" charset="0"/>
                <a:ea typeface="Calibri" pitchFamily="34" charset="0"/>
                <a:cs typeface="Times New Roman" pitchFamily="18" charset="0"/>
              </a:rPr>
              <a:t> für ein Volumen von </a:t>
            </a:r>
            <a:r>
              <a:rPr kumimoji="0" lang="de-DE" b="0" i="1" u="sng" strike="noStrike" cap="none" normalizeH="0" baseline="0" dirty="0" smtClean="0">
                <a:ln>
                  <a:noFill/>
                </a:ln>
                <a:effectLst/>
                <a:latin typeface="Calibri" pitchFamily="34" charset="0"/>
                <a:ea typeface="Calibri" pitchFamily="34" charset="0"/>
                <a:cs typeface="Times New Roman" pitchFamily="18" charset="0"/>
              </a:rPr>
              <a:t>V</a:t>
            </a:r>
            <a:r>
              <a:rPr kumimoji="0" lang="de-DE" b="0" i="0" u="sng" strike="noStrike" cap="none" normalizeH="0" baseline="0" dirty="0" smtClean="0">
                <a:ln>
                  <a:noFill/>
                </a:ln>
                <a:effectLst/>
                <a:latin typeface="Calibri" pitchFamily="34" charset="0"/>
                <a:ea typeface="Calibri" pitchFamily="34" charset="0"/>
                <a:cs typeface="Times New Roman" pitchFamily="18" charset="0"/>
              </a:rPr>
              <a:t> = 3 Liter einer solchen Schwefelsäure .</a:t>
            </a:r>
            <a:endParaRPr kumimoji="0" lang="de-DE"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5" name="Bild 186" descr="m_{H_2 SO_4} = c_{H_2 SO_4} \cdot M_{H_2 SO_4} \cdot V = 0{,}8 \, \frac{\mbox{mol}}{\mbox{l}} \cdot 98{,}08 \, \frac{\mbox{g}}{\mbox{mol}} \cdot 3{,}0 \, {\mbox{l}} = 235{,}392 \, {\mbox{g}}"/>
          <p:cNvPicPr>
            <a:picLocks noChangeAspect="1" noChangeArrowheads="1"/>
          </p:cNvPicPr>
          <p:nvPr/>
        </p:nvPicPr>
        <p:blipFill>
          <a:blip r:embed="rId2" cstate="print"/>
          <a:srcRect/>
          <a:stretch>
            <a:fillRect/>
          </a:stretch>
        </p:blipFill>
        <p:spPr bwMode="auto">
          <a:xfrm>
            <a:off x="899592" y="4725144"/>
            <a:ext cx="5654675" cy="403225"/>
          </a:xfrm>
          <a:prstGeom prst="rect">
            <a:avLst/>
          </a:prstGeom>
          <a:noFill/>
        </p:spPr>
      </p:pic>
      <p:sp>
        <p:nvSpPr>
          <p:cNvPr id="16387" name="Rectangle 3"/>
          <p:cNvSpPr>
            <a:spLocks noChangeArrowheads="1"/>
          </p:cNvSpPr>
          <p:nvPr/>
        </p:nvSpPr>
        <p:spPr bwMode="auto">
          <a:xfrm>
            <a:off x="0" y="860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fade">
                                      <p:cBhvr>
                                        <p:cTn id="7" dur="1000"/>
                                        <p:tgtEl>
                                          <p:spTgt spid="16385"/>
                                        </p:tgtEl>
                                      </p:cBhvr>
                                    </p:animEffect>
                                    <p:anim calcmode="lin" valueType="num">
                                      <p:cBhvr>
                                        <p:cTn id="8" dur="1000" fill="hold"/>
                                        <p:tgtEl>
                                          <p:spTgt spid="16385"/>
                                        </p:tgtEl>
                                        <p:attrNameLst>
                                          <p:attrName>ppt_x</p:attrName>
                                        </p:attrNameLst>
                                      </p:cBhvr>
                                      <p:tavLst>
                                        <p:tav tm="0">
                                          <p:val>
                                            <p:strVal val="#ppt_x"/>
                                          </p:val>
                                        </p:tav>
                                        <p:tav tm="100000">
                                          <p:val>
                                            <p:strVal val="#ppt_x"/>
                                          </p:val>
                                        </p:tav>
                                      </p:tavLst>
                                    </p:anim>
                                    <p:anim calcmode="lin" valueType="num">
                                      <p:cBhvr>
                                        <p:cTn id="9" dur="1000" fill="hold"/>
                                        <p:tgtEl>
                                          <p:spTgt spid="163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kumimoji="0" lang="de-DE"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Molare Reaktionsenthalpie</a:t>
            </a:r>
            <a:r>
              <a:rPr kumimoji="0" lang="de-DE" sz="800" b="0" i="0" u="none" strike="noStrike" cap="none" normalizeH="0" baseline="0" dirty="0" smtClean="0">
                <a:ln>
                  <a:noFill/>
                </a:ln>
                <a:solidFill>
                  <a:schemeClr val="tx1"/>
                </a:solidFill>
                <a:effectLst/>
                <a:latin typeface="Arial" pitchFamily="34" charset="0"/>
                <a:cs typeface="Arial" pitchFamily="34" charset="0"/>
              </a:rPr>
              <a:t/>
            </a:r>
            <a:br>
              <a:rPr kumimoji="0" lang="de-DE" sz="800" b="0" i="0" u="none" strike="noStrike" cap="none" normalizeH="0" baseline="0" dirty="0" smtClean="0">
                <a:ln>
                  <a:noFill/>
                </a:ln>
                <a:solidFill>
                  <a:schemeClr val="tx1"/>
                </a:solidFill>
                <a:effectLst/>
                <a:latin typeface="Arial" pitchFamily="34" charset="0"/>
                <a:cs typeface="Arial" pitchFamily="34" charset="0"/>
              </a:rPr>
            </a:br>
            <a:endParaRPr lang="de-DE" dirty="0"/>
          </a:p>
        </p:txBody>
      </p:sp>
      <p:sp>
        <p:nvSpPr>
          <p:cNvPr id="17409" name="Rectangle 1"/>
          <p:cNvSpPr>
            <a:spLocks noChangeArrowheads="1"/>
          </p:cNvSpPr>
          <p:nvPr/>
        </p:nvSpPr>
        <p:spPr bwMode="auto">
          <a:xfrm>
            <a:off x="0" y="2138373"/>
            <a:ext cx="860444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b="1"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b="1" i="0" u="none" strike="noStrike" cap="none" normalizeH="0" baseline="-30000" dirty="0" err="1" smtClean="0">
                <a:ln>
                  <a:noFill/>
                </a:ln>
                <a:effectLst/>
                <a:latin typeface="Calibri" pitchFamily="34" charset="0"/>
                <a:ea typeface="Calibri" pitchFamily="34" charset="0"/>
                <a:cs typeface="Times New Roman" pitchFamily="18" charset="0"/>
              </a:rPr>
              <a:t>r</a:t>
            </a:r>
            <a:r>
              <a:rPr kumimoji="0" lang="de-DE" b="1"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b="1" i="0" u="none" strike="noStrike" cap="none" normalizeH="0" baseline="0" dirty="0" smtClean="0">
                <a:ln>
                  <a:noFill/>
                </a:ln>
                <a:effectLst/>
                <a:latin typeface="Calibri" pitchFamily="34" charset="0"/>
                <a:ea typeface="Calibri" pitchFamily="34" charset="0"/>
                <a:cs typeface="Times New Roman" pitchFamily="18" charset="0"/>
              </a:rPr>
              <a:t> = Q</a:t>
            </a:r>
            <a:r>
              <a:rPr lang="de-DE" b="1" dirty="0" smtClean="0">
                <a:latin typeface="Calibri" pitchFamily="34" charset="0"/>
                <a:ea typeface="Calibri" pitchFamily="34" charset="0"/>
                <a:cs typeface="Times New Roman" pitchFamily="18" charset="0"/>
              </a:rPr>
              <a:t>:</a:t>
            </a:r>
            <a:endParaRPr kumimoji="0" lang="de-DE"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sng" strike="noStrike" cap="none" normalizeH="0" baseline="0" dirty="0" smtClean="0">
                <a:ln>
                  <a:noFill/>
                </a:ln>
                <a:effectLst/>
                <a:latin typeface="Calibri" pitchFamily="34" charset="0"/>
                <a:ea typeface="Calibri" pitchFamily="34" charset="0"/>
                <a:cs typeface="Times New Roman" pitchFamily="18" charset="0"/>
              </a:rPr>
              <a:t>Bei der Knallgasreaktion von 2 </a:t>
            </a:r>
            <a:r>
              <a:rPr kumimoji="0" lang="de-DE" b="0" i="0" u="sng" strike="noStrike" cap="none" normalizeH="0" baseline="0" dirty="0" err="1" smtClean="0">
                <a:ln>
                  <a:noFill/>
                </a:ln>
                <a:effectLst/>
                <a:latin typeface="Calibri" pitchFamily="34" charset="0"/>
                <a:ea typeface="Calibri" pitchFamily="34" charset="0"/>
                <a:cs typeface="Times New Roman" pitchFamily="18" charset="0"/>
              </a:rPr>
              <a:t>mol</a:t>
            </a:r>
            <a:r>
              <a:rPr kumimoji="0" lang="de-DE" b="0" i="0" u="sng" strike="noStrike" cap="none" normalizeH="0" baseline="0" dirty="0" smtClean="0">
                <a:ln>
                  <a:noFill/>
                </a:ln>
                <a:effectLst/>
                <a:latin typeface="Calibri" pitchFamily="34" charset="0"/>
                <a:ea typeface="Calibri" pitchFamily="34" charset="0"/>
                <a:cs typeface="Times New Roman" pitchFamily="18" charset="0"/>
              </a:rPr>
              <a:t> Wasserstoff mit 1 </a:t>
            </a:r>
            <a:r>
              <a:rPr kumimoji="0" lang="de-DE" b="0" i="0" u="sng" strike="noStrike" cap="none" normalizeH="0" baseline="0" dirty="0" err="1" smtClean="0">
                <a:ln>
                  <a:noFill/>
                </a:ln>
                <a:effectLst/>
                <a:latin typeface="Calibri" pitchFamily="34" charset="0"/>
                <a:ea typeface="Calibri" pitchFamily="34" charset="0"/>
                <a:cs typeface="Times New Roman" pitchFamily="18" charset="0"/>
              </a:rPr>
              <a:t>mol</a:t>
            </a:r>
            <a:r>
              <a:rPr kumimoji="0" lang="de-DE" b="0" i="0" u="sng" strike="noStrike" cap="none" normalizeH="0" baseline="0" dirty="0" smtClean="0">
                <a:ln>
                  <a:noFill/>
                </a:ln>
                <a:effectLst/>
                <a:latin typeface="Calibri" pitchFamily="34" charset="0"/>
                <a:ea typeface="Calibri" pitchFamily="34" charset="0"/>
                <a:cs typeface="Times New Roman" pitchFamily="18" charset="0"/>
              </a:rPr>
              <a:t> Sauerstoff zu Wasser (</a:t>
            </a:r>
            <a:r>
              <a:rPr kumimoji="0" lang="de-DE" b="0" i="0" u="sng" strike="noStrike" cap="none" normalizeH="0" baseline="0" dirty="0" err="1" smtClean="0">
                <a:ln>
                  <a:noFill/>
                </a:ln>
                <a:effectLst/>
                <a:latin typeface="Calibri" pitchFamily="34" charset="0"/>
                <a:ea typeface="Calibri" pitchFamily="34" charset="0"/>
                <a:cs typeface="Times New Roman" pitchFamily="18" charset="0"/>
              </a:rPr>
              <a:t>g</a:t>
            </a:r>
            <a:r>
              <a:rPr kumimoji="0" lang="de-DE" b="0" i="0" u="sng" strike="noStrike" cap="none" normalizeH="0" baseline="0" dirty="0" smtClean="0">
                <a:ln>
                  <a:noFill/>
                </a:ln>
                <a:effectLst/>
                <a:latin typeface="Calibri" pitchFamily="34" charset="0"/>
                <a:ea typeface="Calibri" pitchFamily="34" charset="0"/>
                <a:cs typeface="Times New Roman" pitchFamily="18" charset="0"/>
              </a:rPr>
              <a:t>) ermittelt man eine Reaktionswärme</a:t>
            </a:r>
            <a:r>
              <a:rPr kumimoji="0" lang="de-DE" b="0" i="0" u="sng" strike="noStrike" cap="none" normalizeH="0" dirty="0" smtClean="0">
                <a:ln>
                  <a:noFill/>
                </a:ln>
                <a:effectLst/>
                <a:latin typeface="Calibri" pitchFamily="34" charset="0"/>
                <a:ea typeface="Calibri" pitchFamily="34" charset="0"/>
                <a:cs typeface="Times New Roman" pitchFamily="18" charset="0"/>
              </a:rPr>
              <a:t> (Reaktionsenthalpie)</a:t>
            </a:r>
            <a:r>
              <a:rPr kumimoji="0" lang="de-DE" b="0" i="0" u="sng" strike="noStrike" cap="none" normalizeH="0" baseline="0" dirty="0" smtClean="0">
                <a:ln>
                  <a:noFill/>
                </a:ln>
                <a:effectLst/>
                <a:latin typeface="Calibri" pitchFamily="34" charset="0"/>
                <a:ea typeface="Calibri" pitchFamily="34" charset="0"/>
                <a:cs typeface="Times New Roman" pitchFamily="18" charset="0"/>
              </a:rPr>
              <a:t> von -482 kJ.</a:t>
            </a:r>
            <a:br>
              <a:rPr kumimoji="0" lang="de-DE" b="0" i="0" u="sng" strike="noStrike" cap="none" normalizeH="0" baseline="0" dirty="0" smtClean="0">
                <a:ln>
                  <a:noFill/>
                </a:ln>
                <a:effectLst/>
                <a:latin typeface="Calibri" pitchFamily="34" charset="0"/>
                <a:ea typeface="Calibri" pitchFamily="34" charset="0"/>
                <a:cs typeface="Times New Roman" pitchFamily="18" charset="0"/>
              </a:rPr>
            </a:br>
            <a:r>
              <a:rPr kumimoji="0" lang="de-DE" b="0" i="0" u="sng" strike="noStrike" cap="none" normalizeH="0" baseline="0" dirty="0" smtClean="0">
                <a:ln>
                  <a:noFill/>
                </a:ln>
                <a:effectLst/>
                <a:latin typeface="Calibri" pitchFamily="34" charset="0"/>
                <a:ea typeface="Calibri" pitchFamily="34" charset="0"/>
                <a:cs typeface="Times New Roman" pitchFamily="18" charset="0"/>
              </a:rPr>
              <a:t/>
            </a:r>
            <a:br>
              <a:rPr kumimoji="0" lang="de-DE" b="0" i="0" u="sng" strike="noStrike" cap="none" normalizeH="0" baseline="0" dirty="0" smtClean="0">
                <a:ln>
                  <a:noFill/>
                </a:ln>
                <a:effectLst/>
                <a:latin typeface="Calibri" pitchFamily="34" charset="0"/>
                <a:ea typeface="Calibri" pitchFamily="34" charset="0"/>
                <a:cs typeface="Times New Roman" pitchFamily="18" charset="0"/>
              </a:rPr>
            </a:br>
            <a:r>
              <a:rPr kumimoji="0" lang="de-DE" b="0" i="0" u="sng" strike="noStrike" cap="none" normalizeH="0" baseline="0" dirty="0" smtClean="0">
                <a:ln>
                  <a:noFill/>
                </a:ln>
                <a:effectLst/>
                <a:latin typeface="Calibri" pitchFamily="34" charset="0"/>
                <a:ea typeface="Calibri" pitchFamily="34" charset="0"/>
                <a:cs typeface="Times New Roman" pitchFamily="18" charset="0"/>
              </a:rPr>
              <a:t/>
            </a:r>
            <a:br>
              <a:rPr kumimoji="0" lang="de-DE" b="0" i="0" u="sng" strike="noStrike" cap="none" normalizeH="0" baseline="0" dirty="0" smtClean="0">
                <a:ln>
                  <a:noFill/>
                </a:ln>
                <a:effectLst/>
                <a:latin typeface="Calibri" pitchFamily="34" charset="0"/>
                <a:ea typeface="Calibri" pitchFamily="34" charset="0"/>
                <a:cs typeface="Times New Roman" pitchFamily="18" charset="0"/>
              </a:rPr>
            </a:br>
            <a:endParaRPr kumimoji="0" lang="de-DE"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effectLst/>
                <a:latin typeface="Calibri" pitchFamily="34" charset="0"/>
                <a:ea typeface="Calibri" pitchFamily="34" charset="0"/>
                <a:cs typeface="Times New Roman" pitchFamily="18" charset="0"/>
              </a:rPr>
              <a:t>Berechnung der </a:t>
            </a:r>
            <a:r>
              <a:rPr kumimoji="0" lang="de-DE" b="1" i="0" u="none" strike="noStrike" cap="none" normalizeH="0" baseline="0" dirty="0" smtClean="0">
                <a:ln>
                  <a:noFill/>
                </a:ln>
                <a:effectLst/>
                <a:latin typeface="Calibri" pitchFamily="34" charset="0"/>
                <a:ea typeface="Calibri" pitchFamily="34" charset="0"/>
                <a:cs typeface="Times New Roman" pitchFamily="18" charset="0"/>
              </a:rPr>
              <a:t>molaren</a:t>
            </a:r>
            <a:r>
              <a:rPr kumimoji="0" lang="de-DE" b="0" i="0" u="none" strike="noStrike" cap="none" normalizeH="0" baseline="0" dirty="0" smtClean="0">
                <a:ln>
                  <a:noFill/>
                </a:ln>
                <a:effectLst/>
                <a:latin typeface="Calibri" pitchFamily="34" charset="0"/>
                <a:ea typeface="Calibri" pitchFamily="34" charset="0"/>
                <a:cs typeface="Times New Roman" pitchFamily="18" charset="0"/>
              </a:rPr>
              <a:t> Reaktionsenthalpie (bezogen auf 1 </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mol</a:t>
            </a:r>
            <a:r>
              <a:rPr kumimoji="0" lang="de-DE" b="0" i="0" u="none" strike="noStrike" cap="none" normalizeH="0" baseline="0" dirty="0" smtClean="0">
                <a:ln>
                  <a:noFill/>
                </a:ln>
                <a:effectLst/>
                <a:latin typeface="Calibri" pitchFamily="34" charset="0"/>
                <a:ea typeface="Calibri" pitchFamily="34" charset="0"/>
                <a:cs typeface="Times New Roman" pitchFamily="18" charset="0"/>
              </a:rPr>
              <a:t> Wasser):</a:t>
            </a:r>
            <a:endParaRPr kumimoji="0" lang="de-DE"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effectLst/>
                <a:latin typeface="Calibri" pitchFamily="34" charset="0"/>
                <a:ea typeface="Calibri" pitchFamily="34" charset="0"/>
                <a:cs typeface="Times New Roman" pitchFamily="18" charset="0"/>
              </a:rPr>
              <a:t>2 H</a:t>
            </a:r>
            <a:r>
              <a:rPr kumimoji="0" lang="de-DE" b="0" i="0" u="none" strike="noStrike" cap="none" normalizeH="0" baseline="-30000" dirty="0" smtClean="0">
                <a:ln>
                  <a:noFill/>
                </a:ln>
                <a:effectLst/>
                <a:latin typeface="Calibri" pitchFamily="34" charset="0"/>
                <a:ea typeface="Calibri" pitchFamily="34" charset="0"/>
                <a:cs typeface="Times New Roman" pitchFamily="18" charset="0"/>
              </a:rPr>
              <a:t>2</a:t>
            </a:r>
            <a:r>
              <a:rPr kumimoji="0" lang="de-DE" b="0" i="0" u="none" strike="noStrike" cap="none" normalizeH="0" baseline="0" dirty="0" smtClean="0">
                <a:ln>
                  <a:noFill/>
                </a:ln>
                <a:effectLst/>
                <a:latin typeface="Calibri" pitchFamily="34" charset="0"/>
                <a:ea typeface="Calibri" pitchFamily="34" charset="0"/>
                <a:cs typeface="Times New Roman" pitchFamily="18" charset="0"/>
              </a:rPr>
              <a:t> + O</a:t>
            </a:r>
            <a:r>
              <a:rPr kumimoji="0" lang="de-DE" b="0" i="0" u="none" strike="noStrike" cap="none" normalizeH="0" baseline="-30000" dirty="0" smtClean="0">
                <a:ln>
                  <a:noFill/>
                </a:ln>
                <a:effectLst/>
                <a:latin typeface="Calibri" pitchFamily="34" charset="0"/>
                <a:ea typeface="Calibri" pitchFamily="34" charset="0"/>
                <a:cs typeface="Times New Roman" pitchFamily="18" charset="0"/>
              </a:rPr>
              <a:t>2</a:t>
            </a:r>
            <a:r>
              <a:rPr kumimoji="0" lang="de-DE" b="0" i="0" u="none" strike="noStrike" cap="none" normalizeH="0" baseline="0" dirty="0" smtClean="0">
                <a:ln>
                  <a:noFill/>
                </a:ln>
                <a:effectLst/>
                <a:latin typeface="Calibri" pitchFamily="34" charset="0"/>
                <a:ea typeface="Calibri" pitchFamily="34" charset="0"/>
                <a:cs typeface="Times New Roman" pitchFamily="18" charset="0"/>
              </a:rPr>
              <a:t> → 2 H</a:t>
            </a:r>
            <a:r>
              <a:rPr kumimoji="0" lang="de-DE" b="0" i="0" u="none" strike="noStrike" cap="none" normalizeH="0" baseline="-30000" dirty="0" smtClean="0">
                <a:ln>
                  <a:noFill/>
                </a:ln>
                <a:effectLst/>
                <a:latin typeface="Calibri" pitchFamily="34" charset="0"/>
                <a:ea typeface="Calibri" pitchFamily="34" charset="0"/>
                <a:cs typeface="Times New Roman" pitchFamily="18" charset="0"/>
              </a:rPr>
              <a:t>2</a:t>
            </a:r>
            <a:r>
              <a:rPr kumimoji="0" lang="de-DE" b="0" i="0" u="none" strike="noStrike" cap="none" normalizeH="0" baseline="0" dirty="0" smtClean="0">
                <a:ln>
                  <a:noFill/>
                </a:ln>
                <a:effectLst/>
                <a:latin typeface="Calibri" pitchFamily="34" charset="0"/>
                <a:ea typeface="Calibri" pitchFamily="34" charset="0"/>
                <a:cs typeface="Times New Roman" pitchFamily="18" charset="0"/>
              </a:rPr>
              <a:t>O / </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b="0" i="0" u="none" strike="noStrike" cap="none" normalizeH="0" baseline="-30000" dirty="0" err="1" smtClean="0">
                <a:ln>
                  <a:noFill/>
                </a:ln>
                <a:effectLst/>
                <a:latin typeface="Calibri" pitchFamily="34" charset="0"/>
                <a:ea typeface="Calibri" pitchFamily="34" charset="0"/>
                <a:cs typeface="Times New Roman" pitchFamily="18" charset="0"/>
              </a:rPr>
              <a:t>r</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b="0" i="0" u="none" strike="noStrike" cap="none" normalizeH="0" baseline="0" dirty="0" smtClean="0">
                <a:ln>
                  <a:noFill/>
                </a:ln>
                <a:effectLst/>
                <a:latin typeface="Calibri" pitchFamily="34" charset="0"/>
                <a:ea typeface="Calibri" pitchFamily="34" charset="0"/>
                <a:cs typeface="Times New Roman" pitchFamily="18" charset="0"/>
              </a:rPr>
              <a:t> = - 482 </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kJ</a:t>
            </a:r>
            <a:endParaRPr kumimoji="0" lang="de-DE"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b="0" i="0" u="none" strike="noStrike" cap="none" normalizeH="0" baseline="-30000" dirty="0" err="1" smtClean="0">
                <a:ln>
                  <a:noFill/>
                </a:ln>
                <a:effectLst/>
                <a:latin typeface="Calibri" pitchFamily="34" charset="0"/>
                <a:ea typeface="Calibri" pitchFamily="34" charset="0"/>
                <a:cs typeface="Times New Roman" pitchFamily="18" charset="0"/>
              </a:rPr>
              <a:t>r</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b="0" i="0" u="none" strike="noStrike" cap="none" normalizeH="0" baseline="-30000" dirty="0" err="1" smtClean="0">
                <a:ln>
                  <a:noFill/>
                </a:ln>
                <a:effectLst/>
                <a:latin typeface="Calibri" pitchFamily="34" charset="0"/>
                <a:ea typeface="Calibri" pitchFamily="34" charset="0"/>
                <a:cs typeface="Times New Roman" pitchFamily="18" charset="0"/>
              </a:rPr>
              <a:t>m</a:t>
            </a:r>
            <a:r>
              <a:rPr kumimoji="0" lang="de-DE" b="0" i="0" u="none" strike="noStrike" cap="none" normalizeH="0" baseline="0" dirty="0" smtClean="0">
                <a:ln>
                  <a:noFill/>
                </a:ln>
                <a:effectLst/>
                <a:latin typeface="Calibri" pitchFamily="34" charset="0"/>
                <a:ea typeface="Calibri" pitchFamily="34" charset="0"/>
                <a:cs typeface="Times New Roman" pitchFamily="18" charset="0"/>
              </a:rPr>
              <a:t> = </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b="0" i="0" u="none" strike="noStrike" cap="none" normalizeH="0" baseline="-30000" dirty="0" err="1" smtClean="0">
                <a:ln>
                  <a:noFill/>
                </a:ln>
                <a:effectLst/>
                <a:latin typeface="Calibri" pitchFamily="34" charset="0"/>
                <a:ea typeface="Calibri" pitchFamily="34" charset="0"/>
                <a:cs typeface="Times New Roman" pitchFamily="18" charset="0"/>
              </a:rPr>
              <a:t>r</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b="0" i="0" u="none" strike="noStrike" cap="none" normalizeH="0" baseline="0" dirty="0" smtClean="0">
                <a:ln>
                  <a:noFill/>
                </a:ln>
                <a:effectLst/>
                <a:latin typeface="Calibri" pitchFamily="34" charset="0"/>
                <a:ea typeface="Calibri" pitchFamily="34" charset="0"/>
                <a:cs typeface="Times New Roman" pitchFamily="18" charset="0"/>
              </a:rPr>
              <a:t> / n</a:t>
            </a:r>
            <a:endParaRPr kumimoji="0" lang="de-DE"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b="0" i="0" u="none" strike="noStrike" cap="none" normalizeH="0" baseline="-30000" dirty="0" err="1" smtClean="0">
                <a:ln>
                  <a:noFill/>
                </a:ln>
                <a:effectLst/>
                <a:latin typeface="Calibri" pitchFamily="34" charset="0"/>
                <a:ea typeface="Calibri" pitchFamily="34" charset="0"/>
                <a:cs typeface="Times New Roman" pitchFamily="18" charset="0"/>
              </a:rPr>
              <a:t>r</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b="0" i="0" u="none" strike="noStrike" cap="none" normalizeH="0" baseline="-30000" dirty="0" err="1" smtClean="0">
                <a:ln>
                  <a:noFill/>
                </a:ln>
                <a:effectLst/>
                <a:latin typeface="Calibri" pitchFamily="34" charset="0"/>
                <a:ea typeface="Calibri" pitchFamily="34" charset="0"/>
                <a:cs typeface="Times New Roman" pitchFamily="18" charset="0"/>
              </a:rPr>
              <a:t>m</a:t>
            </a:r>
            <a:r>
              <a:rPr kumimoji="0" lang="de-DE" b="0" i="0" u="none" strike="noStrike" cap="none" normalizeH="0" baseline="0" dirty="0" smtClean="0">
                <a:ln>
                  <a:noFill/>
                </a:ln>
                <a:effectLst/>
                <a:latin typeface="Calibri" pitchFamily="34" charset="0"/>
                <a:ea typeface="Calibri" pitchFamily="34" charset="0"/>
                <a:cs typeface="Times New Roman" pitchFamily="18" charset="0"/>
              </a:rPr>
              <a:t> = - 482 </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kJ</a:t>
            </a:r>
            <a:r>
              <a:rPr kumimoji="0" lang="de-DE" b="0" i="0" u="none" strike="noStrike" cap="none" normalizeH="0" baseline="0" dirty="0" smtClean="0">
                <a:ln>
                  <a:noFill/>
                </a:ln>
                <a:effectLst/>
                <a:latin typeface="Calibri" pitchFamily="34" charset="0"/>
                <a:ea typeface="Calibri" pitchFamily="34" charset="0"/>
                <a:cs typeface="Times New Roman" pitchFamily="18" charset="0"/>
              </a:rPr>
              <a:t> / 2 </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mol</a:t>
            </a:r>
            <a:r>
              <a:rPr kumimoji="0" lang="de-DE" b="0" i="0" u="none" strike="noStrike" cap="none" normalizeH="0" baseline="0" dirty="0" smtClean="0">
                <a:ln>
                  <a:noFill/>
                </a:ln>
                <a:effectLst/>
                <a:latin typeface="Calibri" pitchFamily="34" charset="0"/>
                <a:ea typeface="Calibri" pitchFamily="34" charset="0"/>
                <a:cs typeface="Times New Roman" pitchFamily="18" charset="0"/>
              </a:rPr>
              <a:t> = - 241 </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kJ</a:t>
            </a:r>
            <a:r>
              <a:rPr kumimoji="0" lang="de-DE" b="0" i="0" u="none" strike="noStrike" cap="none" normalizeH="0" baseline="0" dirty="0" smtClean="0">
                <a:ln>
                  <a:noFill/>
                </a:ln>
                <a:effectLst/>
                <a:latin typeface="Calibri" pitchFamily="34" charset="0"/>
                <a:ea typeface="Calibri" pitchFamily="34" charset="0"/>
                <a:cs typeface="Times New Roman" pitchFamily="18" charset="0"/>
              </a:rPr>
              <a:t>/</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mol</a:t>
            </a:r>
            <a:endParaRPr kumimoji="0" lang="de-DE"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409">
                                            <p:txEl>
                                              <p:pRg st="2" end="2"/>
                                            </p:txEl>
                                          </p:spTgt>
                                        </p:tgtEl>
                                        <p:attrNameLst>
                                          <p:attrName>style.visibility</p:attrName>
                                        </p:attrNameLst>
                                      </p:cBhvr>
                                      <p:to>
                                        <p:strVal val="visible"/>
                                      </p:to>
                                    </p:set>
                                    <p:animEffect transition="in" filter="fade">
                                      <p:cBhvr>
                                        <p:cTn id="7" dur="1000"/>
                                        <p:tgtEl>
                                          <p:spTgt spid="17409">
                                            <p:txEl>
                                              <p:pRg st="2" end="2"/>
                                            </p:txEl>
                                          </p:spTgt>
                                        </p:tgtEl>
                                      </p:cBhvr>
                                    </p:animEffect>
                                    <p:anim calcmode="lin" valueType="num">
                                      <p:cBhvr>
                                        <p:cTn id="8" dur="1000" fill="hold"/>
                                        <p:tgtEl>
                                          <p:spTgt spid="1740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7409">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7409">
                                            <p:txEl>
                                              <p:pRg st="3" end="3"/>
                                            </p:txEl>
                                          </p:spTgt>
                                        </p:tgtEl>
                                        <p:attrNameLst>
                                          <p:attrName>style.visibility</p:attrName>
                                        </p:attrNameLst>
                                      </p:cBhvr>
                                      <p:to>
                                        <p:strVal val="visible"/>
                                      </p:to>
                                    </p:set>
                                    <p:animEffect transition="in" filter="fade">
                                      <p:cBhvr>
                                        <p:cTn id="12" dur="1000"/>
                                        <p:tgtEl>
                                          <p:spTgt spid="17409">
                                            <p:txEl>
                                              <p:pRg st="3" end="3"/>
                                            </p:txEl>
                                          </p:spTgt>
                                        </p:tgtEl>
                                      </p:cBhvr>
                                    </p:animEffect>
                                    <p:anim calcmode="lin" valueType="num">
                                      <p:cBhvr>
                                        <p:cTn id="13" dur="1000" fill="hold"/>
                                        <p:tgtEl>
                                          <p:spTgt spid="17409">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7409">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7409">
                                            <p:txEl>
                                              <p:pRg st="4" end="4"/>
                                            </p:txEl>
                                          </p:spTgt>
                                        </p:tgtEl>
                                        <p:attrNameLst>
                                          <p:attrName>style.visibility</p:attrName>
                                        </p:attrNameLst>
                                      </p:cBhvr>
                                      <p:to>
                                        <p:strVal val="visible"/>
                                      </p:to>
                                    </p:set>
                                    <p:animEffect transition="in" filter="fade">
                                      <p:cBhvr>
                                        <p:cTn id="17" dur="1000"/>
                                        <p:tgtEl>
                                          <p:spTgt spid="17409">
                                            <p:txEl>
                                              <p:pRg st="4" end="4"/>
                                            </p:txEl>
                                          </p:spTgt>
                                        </p:tgtEl>
                                      </p:cBhvr>
                                    </p:animEffect>
                                    <p:anim calcmode="lin" valueType="num">
                                      <p:cBhvr>
                                        <p:cTn id="18" dur="1000" fill="hold"/>
                                        <p:tgtEl>
                                          <p:spTgt spid="17409">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7409">
                                            <p:txEl>
                                              <p:pRg st="4" end="4"/>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7409">
                                            <p:txEl>
                                              <p:pRg st="5" end="5"/>
                                            </p:txEl>
                                          </p:spTgt>
                                        </p:tgtEl>
                                        <p:attrNameLst>
                                          <p:attrName>style.visibility</p:attrName>
                                        </p:attrNameLst>
                                      </p:cBhvr>
                                      <p:to>
                                        <p:strVal val="visible"/>
                                      </p:to>
                                    </p:set>
                                    <p:animEffect transition="in" filter="fade">
                                      <p:cBhvr>
                                        <p:cTn id="22" dur="1000"/>
                                        <p:tgtEl>
                                          <p:spTgt spid="17409">
                                            <p:txEl>
                                              <p:pRg st="5" end="5"/>
                                            </p:txEl>
                                          </p:spTgt>
                                        </p:tgtEl>
                                      </p:cBhvr>
                                    </p:animEffect>
                                    <p:anim calcmode="lin" valueType="num">
                                      <p:cBhvr>
                                        <p:cTn id="23" dur="1000" fill="hold"/>
                                        <p:tgtEl>
                                          <p:spTgt spid="17409">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740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kumimoji="0" lang="de-DE"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Die molare Bildungsenthalpie</a:t>
            </a:r>
            <a:r>
              <a:rPr kumimoji="0" lang="de-DE" sz="800" b="0" i="0" u="none" strike="noStrike" cap="none" normalizeH="0" baseline="0" dirty="0" smtClean="0">
                <a:ln>
                  <a:noFill/>
                </a:ln>
                <a:solidFill>
                  <a:schemeClr val="tx1"/>
                </a:solidFill>
                <a:effectLst/>
                <a:latin typeface="Arial" pitchFamily="34" charset="0"/>
                <a:cs typeface="Arial" pitchFamily="34" charset="0"/>
              </a:rPr>
              <a:t/>
            </a:r>
            <a:br>
              <a:rPr kumimoji="0" lang="de-DE" sz="800" b="0" i="0" u="none" strike="noStrike" cap="none" normalizeH="0" baseline="0" dirty="0" smtClean="0">
                <a:ln>
                  <a:noFill/>
                </a:ln>
                <a:solidFill>
                  <a:schemeClr val="tx1"/>
                </a:solidFill>
                <a:effectLst/>
                <a:latin typeface="Arial" pitchFamily="34" charset="0"/>
                <a:cs typeface="Arial" pitchFamily="34" charset="0"/>
              </a:rPr>
            </a:br>
            <a:endParaRPr lang="de-DE" dirty="0"/>
          </a:p>
        </p:txBody>
      </p:sp>
      <p:sp>
        <p:nvSpPr>
          <p:cNvPr id="18433" name="Rectangle 1"/>
          <p:cNvSpPr>
            <a:spLocks noChangeArrowheads="1"/>
          </p:cNvSpPr>
          <p:nvPr/>
        </p:nvSpPr>
        <p:spPr bwMode="auto">
          <a:xfrm>
            <a:off x="1" y="2636422"/>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b="1"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b="1" i="0" u="none" strike="noStrike" cap="none" normalizeH="0" baseline="-30000" dirty="0" err="1" smtClean="0">
                <a:ln>
                  <a:noFill/>
                </a:ln>
                <a:effectLst/>
                <a:latin typeface="Calibri" pitchFamily="34" charset="0"/>
                <a:ea typeface="Calibri" pitchFamily="34" charset="0"/>
                <a:cs typeface="Times New Roman" pitchFamily="18" charset="0"/>
              </a:rPr>
              <a:t>f</a:t>
            </a:r>
            <a:r>
              <a:rPr kumimoji="0" lang="de-DE" b="1"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b="1" i="0" u="none" strike="noStrike" cap="none" normalizeH="0" baseline="-30000" dirty="0" err="1" smtClean="0">
                <a:ln>
                  <a:noFill/>
                </a:ln>
                <a:effectLst/>
                <a:latin typeface="Calibri" pitchFamily="34" charset="0"/>
                <a:ea typeface="Calibri" pitchFamily="34" charset="0"/>
                <a:cs typeface="Times New Roman" pitchFamily="18" charset="0"/>
              </a:rPr>
              <a:t>m</a:t>
            </a:r>
            <a:endParaRPr kumimoji="0" lang="de-DE"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1" i="0" u="sng" strike="noStrike" cap="none" normalizeH="0" baseline="0" dirty="0" smtClean="0">
                <a:ln>
                  <a:noFill/>
                </a:ln>
                <a:effectLst/>
                <a:latin typeface="Calibri" pitchFamily="34" charset="0"/>
                <a:ea typeface="Calibri" pitchFamily="34" charset="0"/>
                <a:cs typeface="Times New Roman" pitchFamily="18" charset="0"/>
              </a:rPr>
              <a:t>Beispiel:</a:t>
            </a:r>
            <a:endParaRPr kumimoji="0" lang="de-DE"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effectLst/>
                <a:latin typeface="Calibri" pitchFamily="34" charset="0"/>
                <a:ea typeface="Calibri" pitchFamily="34" charset="0"/>
                <a:cs typeface="Times New Roman" pitchFamily="18" charset="0"/>
              </a:rPr>
              <a:t>H</a:t>
            </a:r>
            <a:r>
              <a:rPr kumimoji="0" lang="de-DE" b="0" i="0" u="none" strike="noStrike" cap="none" normalizeH="0" baseline="-30000" dirty="0" smtClean="0">
                <a:ln>
                  <a:noFill/>
                </a:ln>
                <a:effectLst/>
                <a:latin typeface="Calibri" pitchFamily="34" charset="0"/>
                <a:ea typeface="Calibri" pitchFamily="34" charset="0"/>
                <a:cs typeface="Times New Roman" pitchFamily="18" charset="0"/>
              </a:rPr>
              <a:t>2</a:t>
            </a:r>
            <a:r>
              <a:rPr kumimoji="0" lang="de-DE" b="0" i="0" u="none" strike="noStrike" cap="none" normalizeH="0" baseline="0" dirty="0" smtClean="0">
                <a:ln>
                  <a:noFill/>
                </a:ln>
                <a:effectLst/>
                <a:latin typeface="Calibri" pitchFamily="34" charset="0"/>
                <a:ea typeface="Calibri" pitchFamily="34" charset="0"/>
                <a:cs typeface="Times New Roman" pitchFamily="18" charset="0"/>
              </a:rPr>
              <a:t> + 1/2 O</a:t>
            </a:r>
            <a:r>
              <a:rPr kumimoji="0" lang="de-DE" b="0" i="0" u="none" strike="noStrike" cap="none" normalizeH="0" baseline="-30000" dirty="0" smtClean="0">
                <a:ln>
                  <a:noFill/>
                </a:ln>
                <a:effectLst/>
                <a:latin typeface="Calibri" pitchFamily="34" charset="0"/>
                <a:ea typeface="Calibri" pitchFamily="34" charset="0"/>
                <a:cs typeface="Times New Roman" pitchFamily="18" charset="0"/>
              </a:rPr>
              <a:t>2</a:t>
            </a:r>
            <a:r>
              <a:rPr kumimoji="0" lang="de-DE" b="0" i="0" u="none" strike="noStrike" cap="none" normalizeH="0" baseline="0" dirty="0" smtClean="0">
                <a:ln>
                  <a:noFill/>
                </a:ln>
                <a:effectLst/>
                <a:latin typeface="Calibri" pitchFamily="34" charset="0"/>
                <a:ea typeface="Calibri" pitchFamily="34" charset="0"/>
                <a:cs typeface="Times New Roman" pitchFamily="18" charset="0"/>
              </a:rPr>
              <a:t> → H</a:t>
            </a:r>
            <a:r>
              <a:rPr kumimoji="0" lang="de-DE" b="0" i="0" u="none" strike="noStrike" cap="none" normalizeH="0" baseline="-30000" dirty="0" smtClean="0">
                <a:ln>
                  <a:noFill/>
                </a:ln>
                <a:effectLst/>
                <a:latin typeface="Calibri" pitchFamily="34" charset="0"/>
                <a:ea typeface="Calibri" pitchFamily="34" charset="0"/>
                <a:cs typeface="Times New Roman" pitchFamily="18" charset="0"/>
              </a:rPr>
              <a:t>2</a:t>
            </a:r>
            <a:r>
              <a:rPr kumimoji="0" lang="de-DE" b="0" i="0" u="none" strike="noStrike" cap="none" normalizeH="0" baseline="0" dirty="0" smtClean="0">
                <a:ln>
                  <a:noFill/>
                </a:ln>
                <a:effectLst/>
                <a:latin typeface="Calibri" pitchFamily="34" charset="0"/>
                <a:ea typeface="Calibri" pitchFamily="34" charset="0"/>
                <a:cs typeface="Times New Roman" pitchFamily="18" charset="0"/>
              </a:rPr>
              <a:t>O / </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b="0" i="0" u="none" strike="noStrike" cap="none" normalizeH="0" baseline="-30000" dirty="0" err="1" smtClean="0">
                <a:ln>
                  <a:noFill/>
                </a:ln>
                <a:effectLst/>
                <a:latin typeface="Calibri" pitchFamily="34" charset="0"/>
                <a:ea typeface="Calibri" pitchFamily="34" charset="0"/>
                <a:cs typeface="Times New Roman" pitchFamily="18" charset="0"/>
              </a:rPr>
              <a:t>f</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b="0" i="0" u="none" strike="noStrike" cap="none" normalizeH="0" baseline="-30000" dirty="0" err="1" smtClean="0">
                <a:ln>
                  <a:noFill/>
                </a:ln>
                <a:effectLst/>
                <a:latin typeface="Calibri" pitchFamily="34" charset="0"/>
                <a:ea typeface="Calibri" pitchFamily="34" charset="0"/>
                <a:cs typeface="Times New Roman" pitchFamily="18" charset="0"/>
              </a:rPr>
              <a:t>m</a:t>
            </a:r>
            <a:r>
              <a:rPr kumimoji="0" lang="de-DE" b="0" i="0" u="none" strike="noStrike" cap="none" normalizeH="0" baseline="0" dirty="0" smtClean="0">
                <a:ln>
                  <a:noFill/>
                </a:ln>
                <a:effectLst/>
                <a:latin typeface="Calibri" pitchFamily="34" charset="0"/>
                <a:ea typeface="Calibri" pitchFamily="34" charset="0"/>
                <a:cs typeface="Times New Roman" pitchFamily="18" charset="0"/>
              </a:rPr>
              <a:t> = - 241 </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kJ</a:t>
            </a:r>
            <a:r>
              <a:rPr kumimoji="0" lang="de-DE" b="0" i="0" u="none" strike="noStrike" cap="none" normalizeH="0" baseline="0" dirty="0" smtClean="0">
                <a:ln>
                  <a:noFill/>
                </a:ln>
                <a:effectLst/>
                <a:latin typeface="Calibri" pitchFamily="34" charset="0"/>
                <a:ea typeface="Calibri" pitchFamily="34" charset="0"/>
                <a:cs typeface="Times New Roman" pitchFamily="18" charset="0"/>
              </a:rPr>
              <a:t>/</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mol</a:t>
            </a:r>
            <a:endParaRPr kumimoji="0" lang="de-DE"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effectLst/>
                <a:latin typeface="Calibri" pitchFamily="34" charset="0"/>
                <a:ea typeface="Calibri" pitchFamily="34" charset="0"/>
                <a:cs typeface="Times New Roman" pitchFamily="18" charset="0"/>
              </a:rPr>
              <a:t>Man bezieht sich hierbei immer auf 1 </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mol</a:t>
            </a:r>
            <a:r>
              <a:rPr kumimoji="0" lang="de-DE" b="0" i="0" u="none" strike="noStrike" cap="none" normalizeH="0" baseline="0" dirty="0" smtClean="0">
                <a:ln>
                  <a:noFill/>
                </a:ln>
                <a:effectLst/>
                <a:latin typeface="Calibri" pitchFamily="34" charset="0"/>
                <a:ea typeface="Calibri" pitchFamily="34" charset="0"/>
                <a:cs typeface="Times New Roman" pitchFamily="18" charset="0"/>
              </a:rPr>
              <a:t> des Reaktionsproduktes. Somit können sich auch für die Edukte gebrochene stöchiometrische Zahlen ergeben.</a:t>
            </a:r>
            <a:endParaRPr kumimoji="0" lang="de-DE"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effectLst/>
                <a:latin typeface="Calibri" pitchFamily="34" charset="0"/>
                <a:ea typeface="Calibri" pitchFamily="34" charset="0"/>
                <a:cs typeface="Times New Roman" pitchFamily="18" charset="0"/>
              </a:rPr>
              <a:t>In diesem Beispiel ist </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b="0" i="0" u="none" strike="noStrike" cap="none" normalizeH="0" baseline="-30000" dirty="0" err="1" smtClean="0">
                <a:ln>
                  <a:noFill/>
                </a:ln>
                <a:effectLst/>
                <a:latin typeface="Calibri" pitchFamily="34" charset="0"/>
                <a:ea typeface="Calibri" pitchFamily="34" charset="0"/>
                <a:cs typeface="Times New Roman" pitchFamily="18" charset="0"/>
              </a:rPr>
              <a:t>f</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b="0" i="0" u="none" strike="noStrike" cap="none" normalizeH="0" baseline="-30000" dirty="0" err="1" smtClean="0">
                <a:ln>
                  <a:noFill/>
                </a:ln>
                <a:effectLst/>
                <a:latin typeface="Calibri" pitchFamily="34" charset="0"/>
                <a:ea typeface="Calibri" pitchFamily="34" charset="0"/>
                <a:cs typeface="Times New Roman" pitchFamily="18" charset="0"/>
              </a:rPr>
              <a:t>m</a:t>
            </a:r>
            <a:r>
              <a:rPr kumimoji="0" lang="de-DE" b="0" i="0" u="none" strike="noStrike" cap="none" normalizeH="0" baseline="-30000" dirty="0" smtClean="0">
                <a:ln>
                  <a:noFill/>
                </a:ln>
                <a:effectLst/>
                <a:latin typeface="Calibri" pitchFamily="34" charset="0"/>
                <a:ea typeface="Calibri" pitchFamily="34" charset="0"/>
                <a:cs typeface="Times New Roman" pitchFamily="18" charset="0"/>
              </a:rPr>
              <a:t> </a:t>
            </a:r>
            <a:r>
              <a:rPr kumimoji="0" lang="de-DE" b="0" i="0" u="none" strike="noStrike" cap="none" normalizeH="0" baseline="0" dirty="0" smtClean="0">
                <a:ln>
                  <a:noFill/>
                </a:ln>
                <a:effectLst/>
                <a:latin typeface="Calibri" pitchFamily="34" charset="0"/>
                <a:ea typeface="Calibri" pitchFamily="34" charset="0"/>
                <a:cs typeface="Times New Roman" pitchFamily="18" charset="0"/>
              </a:rPr>
              <a:t>= </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b="0" i="0" u="none" strike="noStrike" cap="none" normalizeH="0" baseline="-30000" dirty="0" err="1" smtClean="0">
                <a:ln>
                  <a:noFill/>
                </a:ln>
                <a:effectLst/>
                <a:latin typeface="Calibri" pitchFamily="34" charset="0"/>
                <a:ea typeface="Calibri" pitchFamily="34" charset="0"/>
                <a:cs typeface="Times New Roman" pitchFamily="18" charset="0"/>
              </a:rPr>
              <a:t>r</a:t>
            </a:r>
            <a:r>
              <a:rPr kumimoji="0" lang="de-DE"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b="0" i="0" u="none" strike="noStrike" cap="none" normalizeH="0" baseline="-30000" dirty="0" err="1" smtClean="0">
                <a:ln>
                  <a:noFill/>
                </a:ln>
                <a:effectLst/>
                <a:latin typeface="Calibri" pitchFamily="34" charset="0"/>
                <a:ea typeface="Calibri" pitchFamily="34" charset="0"/>
                <a:cs typeface="Times New Roman" pitchFamily="18" charset="0"/>
              </a:rPr>
              <a:t>m</a:t>
            </a:r>
            <a:endParaRPr kumimoji="0" lang="de-DE"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0"/>
            <a:ext cx="9144000"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r</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m</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Σ [n ·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f</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Produkte</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Σ [n ·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f</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Edukte</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a:t>
            </a:r>
            <a:endParaRPr kumimoji="0" lang="de-DE"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de-DE" sz="1100" b="1" i="0" u="sng" strike="noStrike" cap="none" normalizeH="0" baseline="0" dirty="0" smtClean="0">
                <a:ln>
                  <a:noFill/>
                </a:ln>
                <a:effectLst/>
                <a:latin typeface="Calibri" pitchFamily="34" charset="0"/>
                <a:ea typeface="Calibri" pitchFamily="34" charset="0"/>
                <a:cs typeface="Times New Roman" pitchFamily="18" charset="0"/>
              </a:rPr>
              <a:t>Beispiel</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a:t>
            </a:r>
            <a:endParaRPr kumimoji="0" lang="de-DE"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de-DE" sz="1100" b="0" i="0" u="sng" strike="noStrike" cap="none" normalizeH="0" baseline="0" dirty="0" smtClean="0">
                <a:ln>
                  <a:noFill/>
                </a:ln>
                <a:effectLst/>
                <a:latin typeface="Calibri" pitchFamily="34" charset="0"/>
                <a:ea typeface="Calibri" pitchFamily="34" charset="0"/>
                <a:cs typeface="Times New Roman" pitchFamily="18" charset="0"/>
              </a:rPr>
              <a:t>Informationstext</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a:t>
            </a:r>
            <a:endParaRPr kumimoji="0" lang="de-DE"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de-DE" sz="1100" b="1" i="0" u="none" strike="noStrike" cap="none" normalizeH="0" baseline="0" dirty="0" smtClean="0">
                <a:ln>
                  <a:noFill/>
                </a:ln>
                <a:effectLst/>
                <a:latin typeface="Calibri" pitchFamily="34" charset="0"/>
                <a:ea typeface="Calibri" pitchFamily="34" charset="0"/>
                <a:cs typeface="Times New Roman" pitchFamily="18" charset="0"/>
              </a:rPr>
              <a:t>Abbinden von Kalkmörtel</a:t>
            </a:r>
            <a:endParaRPr kumimoji="0" lang="de-DE"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Kalkmörtel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Calciumhydroxid</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(gelöschter Kalk, Löschkalk)] wird zum Verputzen von Wänden benutzt. Er eignet sich weniger gut zum Mauern (Verbinden von Steinmaterial), da er nicht besonders druckfest ist.</a:t>
            </a:r>
            <a:endParaRPr kumimoji="0" lang="de-DE"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Versetzt man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Calciumhydroxid</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mit Wasser, so bildet sich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Calciumlauge</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Beim sogenannten Abbinden, also dem Verfestigen, des Kalkmörtels bzw. der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Calciumlauge</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wird Kohlenstoffdioxid der Luft aufgenommen. Dabei bildet sich Kalk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Calciumcarbonat</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was bekanntlich wasserunlöslich ist (Muschelschalen bestehen z.B. aus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Calciumcarbonat</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Allerdings bildet sich beim Abbinden auch Wasser, welches beim Abbindungsprozess langsam verdunstet. Die Geschwindigkeit des Aushärtens ist also von der Zufuhr von Kohlenstoffdioxid und von der Verdunstung des entstehendes Wassers abhängig.</a:t>
            </a:r>
            <a:endParaRPr kumimoji="0" lang="de-DE"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de-DE" sz="1100" b="0" i="0" u="sng" strike="noStrike" cap="none" normalizeH="0" baseline="0" dirty="0" smtClean="0">
                <a:ln>
                  <a:noFill/>
                </a:ln>
                <a:effectLst/>
                <a:latin typeface="Calibri" pitchFamily="34" charset="0"/>
                <a:ea typeface="Calibri" pitchFamily="34" charset="0"/>
                <a:cs typeface="Times New Roman" pitchFamily="18" charset="0"/>
              </a:rPr>
              <a:t>Aufträge</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a:t>
            </a:r>
            <a:endParaRPr kumimoji="0" lang="de-DE" sz="700" b="0" i="0" u="none" strike="noStrike" cap="none" normalizeH="0" baseline="0" dirty="0" smtClean="0">
              <a:ln>
                <a:noFill/>
              </a:ln>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 typeface="Symbol" pitchFamily="18" charset="2"/>
              <a:buAutoNum type="arabicPeriod"/>
              <a:tabLst>
                <a:tab pos="914400" algn="l"/>
              </a:tabLst>
            </a:pP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Zum Verputzen von einer 1 m hohen und 1,5 m breiten Mauer benötigt man ungefähr 40 kg Löschkalk.</a:t>
            </a:r>
          </a:p>
          <a:p>
            <a:pPr marL="914400" marR="0" lvl="2" indent="0" algn="l" defTabSz="914400" rtl="0" eaLnBrk="0" fontAlgn="base" latinLnBrk="0" hangingPunct="0">
              <a:lnSpc>
                <a:spcPct val="100000"/>
              </a:lnSpc>
              <a:spcBef>
                <a:spcPct val="0"/>
              </a:spcBef>
              <a:spcAft>
                <a:spcPct val="0"/>
              </a:spcAft>
              <a:buClrTx/>
              <a:buSzTx/>
              <a:buFont typeface="Symbol" pitchFamily="18" charset="2"/>
              <a:buAutoNum type="arabicPeriod"/>
              <a:tabLst>
                <a:tab pos="914400" algn="l"/>
              </a:tabLst>
            </a:pP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Berechnen Sie die Reaktionsenthalpie für das Abbinden des Kalkmörtels. Geben Sie den Wert in einer sinnvollen Dimension an.</a:t>
            </a:r>
          </a:p>
          <a:p>
            <a:pPr marL="914400" marR="0" lvl="2" indent="0" algn="l" defTabSz="914400" rtl="0" eaLnBrk="0" fontAlgn="base" latinLnBrk="0" hangingPunct="0">
              <a:lnSpc>
                <a:spcPct val="100000"/>
              </a:lnSpc>
              <a:spcBef>
                <a:spcPct val="0"/>
              </a:spcBef>
              <a:spcAft>
                <a:spcPct val="0"/>
              </a:spcAft>
              <a:buClrTx/>
              <a:buSzTx/>
              <a:buFont typeface="Symbol" pitchFamily="18" charset="2"/>
              <a:buAutoNum type="arabicPeriod"/>
              <a:tabLst>
                <a:tab pos="914400" algn="l"/>
              </a:tabLst>
            </a:pP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Nennen Sie Möglichkeiten den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Abbindeprozess</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zu beschleunigen.</a:t>
            </a:r>
          </a:p>
          <a:p>
            <a:pPr marL="914400" marR="0" lvl="2" indent="0" algn="l" defTabSz="914400" rtl="0" eaLnBrk="0" fontAlgn="base" latinLnBrk="0" hangingPunct="0">
              <a:lnSpc>
                <a:spcPct val="100000"/>
              </a:lnSpc>
              <a:spcBef>
                <a:spcPct val="0"/>
              </a:spcBef>
              <a:spcAft>
                <a:spcPct val="0"/>
              </a:spcAft>
              <a:buClrTx/>
              <a:buSzTx/>
              <a:buFont typeface="Symbol" pitchFamily="18" charset="2"/>
              <a:buAutoNum type="arabicPeriod"/>
              <a:tabLst>
                <a:tab pos="914400" algn="l"/>
              </a:tabLst>
            </a:pP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Berechnen Sie das beim Abbinden umgesetzte Volumen an Kohlenstoffdioxid aus der Atmosphäre und die an die Atmosphäre abgegebene Masse an Wasser.</a:t>
            </a:r>
            <a:endParaRPr kumimoji="0" lang="de-DE" sz="700" b="0" i="0" u="none" strike="noStrike" cap="none" normalizeH="0" baseline="0" dirty="0" smtClean="0">
              <a:ln>
                <a:noFill/>
              </a:ln>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914400" algn="l"/>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tel 1"/>
          <p:cNvSpPr>
            <a:spLocks noGrp="1"/>
          </p:cNvSpPr>
          <p:nvPr>
            <p:ph type="title"/>
          </p:nvPr>
        </p:nvSpPr>
        <p:spPr/>
        <p:txBody>
          <a:bodyPr>
            <a:normAutofit fontScale="90000"/>
          </a:bodyPr>
          <a:lstStyle/>
          <a:p>
            <a:pPr lvl="0"/>
            <a:r>
              <a:rPr kumimoji="0" lang="de-DE"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Ermittlung von molaren Reaktionsenthalpien</a:t>
            </a:r>
            <a:r>
              <a:rPr kumimoji="0" lang="de-DE" sz="800" b="0" i="0" u="none" strike="noStrike" cap="none" normalizeH="0" baseline="0" dirty="0" smtClean="0">
                <a:ln>
                  <a:noFill/>
                </a:ln>
                <a:solidFill>
                  <a:schemeClr val="tx1"/>
                </a:solidFill>
                <a:effectLst/>
                <a:latin typeface="Arial" pitchFamily="34" charset="0"/>
                <a:cs typeface="Arial" pitchFamily="34" charset="0"/>
              </a:rPr>
              <a:t/>
            </a:r>
            <a:br>
              <a:rPr kumimoji="0" lang="de-DE" sz="800" b="0" i="0" u="none" strike="noStrike" cap="none" normalizeH="0" baseline="0" dirty="0" smtClean="0">
                <a:ln>
                  <a:noFill/>
                </a:ln>
                <a:solidFill>
                  <a:schemeClr val="tx1"/>
                </a:solidFill>
                <a:effectLst/>
                <a:latin typeface="Arial" pitchFamily="34" charset="0"/>
                <a:cs typeface="Arial" pitchFamily="34" charset="0"/>
              </a:rPr>
            </a:br>
            <a:endParaRPr lang="de-DE" dirty="0"/>
          </a:p>
        </p:txBody>
      </p:sp>
      <p:sp>
        <p:nvSpPr>
          <p:cNvPr id="5" name="Rechteck 4"/>
          <p:cNvSpPr/>
          <p:nvPr/>
        </p:nvSpPr>
        <p:spPr>
          <a:xfrm>
            <a:off x="0" y="2872294"/>
            <a:ext cx="7668344" cy="3985706"/>
          </a:xfrm>
          <a:prstGeom prst="rect">
            <a:avLst/>
          </a:prstGeom>
        </p:spPr>
        <p:txBody>
          <a:bodyPr wrap="square">
            <a:spAutoFit/>
          </a:bodyPr>
          <a:lstStyle/>
          <a:p>
            <a:pPr lvl="1" eaLnBrk="0" fontAlgn="base" hangingPunct="0">
              <a:spcBef>
                <a:spcPct val="0"/>
              </a:spcBef>
              <a:spcAft>
                <a:spcPct val="0"/>
              </a:spcAft>
              <a:buFontTx/>
              <a:buAutoNum type="arabicPeriod"/>
              <a:tabLst>
                <a:tab pos="914400" algn="l"/>
              </a:tabLst>
            </a:pP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Aufstellen des Reaktionsschemas</a:t>
            </a:r>
            <a:b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b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a:r>
            <a:b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b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Ca</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(OH)</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2</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CO</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2 </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CaCO</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3</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H</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2</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O </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(l)</a:t>
            </a:r>
            <a:endParaRPr kumimoji="0" lang="de-DE" sz="1100" b="0" i="0" u="none" strike="noStrike" cap="none" normalizeH="0" baseline="0" dirty="0" smtClean="0">
              <a:ln>
                <a:noFill/>
              </a:ln>
              <a:effectLst/>
              <a:latin typeface="Calibri" pitchFamily="34" charset="0"/>
              <a:ea typeface="Calibri" pitchFamily="34" charset="0"/>
              <a:cs typeface="Times New Roman" pitchFamily="18" charset="0"/>
            </a:endParaRPr>
          </a:p>
          <a:p>
            <a:pPr lvl="1" eaLnBrk="0" fontAlgn="base" hangingPunct="0">
              <a:spcBef>
                <a:spcPct val="0"/>
              </a:spcBef>
              <a:spcAft>
                <a:spcPct val="0"/>
              </a:spcAft>
              <a:buFontTx/>
              <a:buAutoNum type="arabicPeriod"/>
              <a:tabLst>
                <a:tab pos="914400" algn="l"/>
              </a:tabLst>
            </a:pP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Benutzung des Tafelwerkes zur Berechnung der molaren Reaktionsenthalpie</a:t>
            </a:r>
            <a:b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b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a:r>
            <a:b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b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f</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m</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Ca</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(OH)</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2</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- 986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kJ</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mol</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-1</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a:r>
            <a:b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b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f</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m</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[CO</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2</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- 394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kJ</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mol</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-1</a:t>
            </a:r>
            <a:b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b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f</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m</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[CaCO</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3</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- 1207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kJ</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mol</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-1</a:t>
            </a:r>
            <a:b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b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Δ</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f</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H</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m</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[H</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2</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O </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(l)</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 = - 286 </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kJ</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 · mol-1</a:t>
            </a:r>
            <a:b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b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
            </a:r>
            <a:b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b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n = m/M</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
            </a:r>
            <a:b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b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
            </a:r>
            <a:b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b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r</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r</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m</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n</a:t>
            </a:r>
          </a:p>
          <a:p>
            <a:pPr lvl="1" eaLnBrk="0" fontAlgn="base" hangingPunct="0">
              <a:spcBef>
                <a:spcPct val="0"/>
              </a:spcBef>
              <a:spcAft>
                <a:spcPct val="0"/>
              </a:spcAft>
              <a:buFontTx/>
              <a:buAutoNum type="arabicPeriod"/>
              <a:tabLst>
                <a:tab pos="914400" algn="l"/>
              </a:tabLst>
            </a:pP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Einsetzen in die Berechnungsformel</a:t>
            </a:r>
            <a:b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b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a:r>
            <a:b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b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r</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f</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m</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[CaCO</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3</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f</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m</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[H</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2</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O </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(l)</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f</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m</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Ca</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(OH)</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2</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f</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m</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[CO</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2</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m[</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Ca</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(OH)</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2</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M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Ca</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(OH)</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2</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a:t>
            </a:r>
            <a:b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b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a:r>
            <a:b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b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r</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[-1207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kJ</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mol</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-1</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(-286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kJ</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mol</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-1</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(-986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kJ</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mol</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-1</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(-394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kJ</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mol</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-1</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40 kg / 74 g · mol</a:t>
            </a:r>
            <a:r>
              <a:rPr kumimoji="0" lang="de-DE" sz="1100" b="0" i="0" u="none" strike="noStrike" cap="none" normalizeH="0" baseline="30000" dirty="0" smtClean="0">
                <a:ln>
                  <a:noFill/>
                </a:ln>
                <a:effectLst/>
                <a:latin typeface="Calibri" pitchFamily="34" charset="0"/>
                <a:ea typeface="Calibri" pitchFamily="34" charset="0"/>
                <a:cs typeface="Times New Roman" pitchFamily="18" charset="0"/>
              </a:rPr>
              <a:t>-1</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a:t>
            </a:r>
            <a:b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b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a:r>
            <a:b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b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Δ</a:t>
            </a:r>
            <a:r>
              <a:rPr kumimoji="0" lang="de-DE" sz="1100" b="0" i="0" u="none" strike="noStrike" cap="none" normalizeH="0" baseline="-30000" dirty="0" err="1" smtClean="0">
                <a:ln>
                  <a:noFill/>
                </a:ln>
                <a:effectLst/>
                <a:latin typeface="Calibri" pitchFamily="34" charset="0"/>
                <a:ea typeface="Calibri" pitchFamily="34" charset="0"/>
                <a:cs typeface="Times New Roman" pitchFamily="18" charset="0"/>
              </a:rPr>
              <a:t>r</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H</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- 61,1 MJ</a:t>
            </a:r>
            <a:b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b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a:r>
            <a:b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b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Die Reaktion ist exotherm, da ΔH &lt; 0 ist.</a:t>
            </a:r>
            <a:endParaRPr kumimoji="0" lang="de-DE" sz="700" b="0" i="0" u="none" strike="noStrike" cap="none" normalizeH="0" baseline="0" dirty="0" smtClean="0">
              <a:ln>
                <a:noFill/>
              </a:ln>
              <a:effectLst/>
              <a:latin typeface="Arial" pitchFamily="34" charset="0"/>
              <a:cs typeface="Arial" pitchFamily="34" charset="0"/>
            </a:endParaRPr>
          </a:p>
          <a:p>
            <a:pPr lvl="1" eaLnBrk="0" fontAlgn="base" hangingPunct="0">
              <a:spcBef>
                <a:spcPct val="0"/>
              </a:spcBef>
              <a:spcAft>
                <a:spcPct val="0"/>
              </a:spcAft>
              <a:buFontTx/>
              <a:buAutoNum type="arabicPeriod"/>
              <a:tabLst>
                <a:tab pos="914400" algn="l"/>
              </a:tabLst>
            </a:pP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Die Beschleunigung des </a:t>
            </a:r>
            <a:r>
              <a:rPr kumimoji="0" lang="de-DE" sz="1100" b="0" i="0" u="none" strike="noStrike" cap="none" normalizeH="0" baseline="0" dirty="0" err="1" smtClean="0">
                <a:ln>
                  <a:noFill/>
                </a:ln>
                <a:effectLst/>
                <a:latin typeface="Calibri" pitchFamily="34" charset="0"/>
                <a:ea typeface="Calibri" pitchFamily="34" charset="0"/>
                <a:cs typeface="Times New Roman" pitchFamily="18" charset="0"/>
              </a:rPr>
              <a:t>Abbindeprozesses</a:t>
            </a:r>
            <a:r>
              <a:rPr kumimoji="0" lang="de-DE" sz="1100" b="0" i="0" u="none" strike="noStrike" cap="none" normalizeH="0" baseline="0" dirty="0" smtClean="0">
                <a:ln>
                  <a:noFill/>
                </a:ln>
                <a:effectLst/>
                <a:latin typeface="Calibri" pitchFamily="34" charset="0"/>
                <a:ea typeface="Calibri" pitchFamily="34" charset="0"/>
                <a:cs typeface="Times New Roman" pitchFamily="18" charset="0"/>
              </a:rPr>
              <a:t> ist mit Zufuhr an Kohlenstoffdioxid möglich (Bewohnen der feuchten Räume). Um den Verdunstungsprozess des Wassers zu beschleunigen, sollten die Räume beheizt werden. </a:t>
            </a:r>
            <a:endParaRPr lang="de-DE" dirty="0"/>
          </a:p>
        </p:txBody>
      </p:sp>
      <p:pic>
        <p:nvPicPr>
          <p:cNvPr id="6" name="Grafik 5" descr="abbinden"/>
          <p:cNvPicPr/>
          <p:nvPr/>
        </p:nvPicPr>
        <p:blipFill>
          <a:blip r:embed="rId2" cstate="print"/>
          <a:srcRect/>
          <a:stretch>
            <a:fillRect/>
          </a:stretch>
        </p:blipFill>
        <p:spPr bwMode="auto">
          <a:xfrm>
            <a:off x="539552" y="4297040"/>
            <a:ext cx="5004048" cy="25609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9457">
                                            <p:txEl>
                                              <p:pRg st="0" end="0"/>
                                            </p:txEl>
                                          </p:spTgt>
                                        </p:tgtEl>
                                        <p:attrNameLst>
                                          <p:attrName>style.visibility</p:attrName>
                                        </p:attrNameLst>
                                      </p:cBhvr>
                                      <p:to>
                                        <p:strVal val="visible"/>
                                      </p:to>
                                    </p:set>
                                    <p:animEffect transition="in" filter="fade">
                                      <p:cBhvr>
                                        <p:cTn id="13" dur="1000"/>
                                        <p:tgtEl>
                                          <p:spTgt spid="19457">
                                            <p:txEl>
                                              <p:pRg st="0" end="0"/>
                                            </p:txEl>
                                          </p:spTgt>
                                        </p:tgtEl>
                                      </p:cBhvr>
                                    </p:animEffect>
                                    <p:anim calcmode="lin" valueType="num">
                                      <p:cBhvr>
                                        <p:cTn id="14" dur="1000" fill="hold"/>
                                        <p:tgtEl>
                                          <p:spTgt spid="1945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9457">
                                            <p:txEl>
                                              <p:pRg st="0" end="0"/>
                                            </p:txEl>
                                          </p:spTgt>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9457">
                                            <p:txEl>
                                              <p:pRg st="1" end="1"/>
                                            </p:txEl>
                                          </p:spTgt>
                                        </p:tgtEl>
                                        <p:attrNameLst>
                                          <p:attrName>style.visibility</p:attrName>
                                        </p:attrNameLst>
                                      </p:cBhvr>
                                      <p:to>
                                        <p:strVal val="visible"/>
                                      </p:to>
                                    </p:set>
                                    <p:animEffect transition="in" filter="fade">
                                      <p:cBhvr>
                                        <p:cTn id="18" dur="1000"/>
                                        <p:tgtEl>
                                          <p:spTgt spid="19457">
                                            <p:txEl>
                                              <p:pRg st="1" end="1"/>
                                            </p:txEl>
                                          </p:spTgt>
                                        </p:tgtEl>
                                      </p:cBhvr>
                                    </p:animEffect>
                                    <p:anim calcmode="lin" valueType="num">
                                      <p:cBhvr>
                                        <p:cTn id="19" dur="1000" fill="hold"/>
                                        <p:tgtEl>
                                          <p:spTgt spid="1945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9457">
                                            <p:txEl>
                                              <p:pRg st="1" end="1"/>
                                            </p:txEl>
                                          </p:spTgt>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9457">
                                            <p:txEl>
                                              <p:pRg st="2" end="2"/>
                                            </p:txEl>
                                          </p:spTgt>
                                        </p:tgtEl>
                                        <p:attrNameLst>
                                          <p:attrName>style.visibility</p:attrName>
                                        </p:attrNameLst>
                                      </p:cBhvr>
                                      <p:to>
                                        <p:strVal val="visible"/>
                                      </p:to>
                                    </p:set>
                                    <p:animEffect transition="in" filter="fade">
                                      <p:cBhvr>
                                        <p:cTn id="23" dur="1000"/>
                                        <p:tgtEl>
                                          <p:spTgt spid="19457">
                                            <p:txEl>
                                              <p:pRg st="2" end="2"/>
                                            </p:txEl>
                                          </p:spTgt>
                                        </p:tgtEl>
                                      </p:cBhvr>
                                    </p:animEffect>
                                    <p:anim calcmode="lin" valueType="num">
                                      <p:cBhvr>
                                        <p:cTn id="24" dur="1000" fill="hold"/>
                                        <p:tgtEl>
                                          <p:spTgt spid="1945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9457">
                                            <p:txEl>
                                              <p:pRg st="2" end="2"/>
                                            </p:txEl>
                                          </p:spTgt>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9457">
                                            <p:txEl>
                                              <p:pRg st="3" end="3"/>
                                            </p:txEl>
                                          </p:spTgt>
                                        </p:tgtEl>
                                        <p:attrNameLst>
                                          <p:attrName>style.visibility</p:attrName>
                                        </p:attrNameLst>
                                      </p:cBhvr>
                                      <p:to>
                                        <p:strVal val="visible"/>
                                      </p:to>
                                    </p:set>
                                    <p:animEffect transition="in" filter="fade">
                                      <p:cBhvr>
                                        <p:cTn id="28" dur="1000"/>
                                        <p:tgtEl>
                                          <p:spTgt spid="19457">
                                            <p:txEl>
                                              <p:pRg st="3" end="3"/>
                                            </p:txEl>
                                          </p:spTgt>
                                        </p:tgtEl>
                                      </p:cBhvr>
                                    </p:animEffect>
                                    <p:anim calcmode="lin" valueType="num">
                                      <p:cBhvr>
                                        <p:cTn id="29" dur="1000" fill="hold"/>
                                        <p:tgtEl>
                                          <p:spTgt spid="1945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9457">
                                            <p:txEl>
                                              <p:pRg st="3" end="3"/>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19457">
                                            <p:txEl>
                                              <p:pRg st="4" end="4"/>
                                            </p:txEl>
                                          </p:spTgt>
                                        </p:tgtEl>
                                        <p:attrNameLst>
                                          <p:attrName>style.visibility</p:attrName>
                                        </p:attrNameLst>
                                      </p:cBhvr>
                                      <p:to>
                                        <p:strVal val="visible"/>
                                      </p:to>
                                    </p:set>
                                    <p:animEffect transition="in" filter="fade">
                                      <p:cBhvr>
                                        <p:cTn id="33" dur="1000"/>
                                        <p:tgtEl>
                                          <p:spTgt spid="19457">
                                            <p:txEl>
                                              <p:pRg st="4" end="4"/>
                                            </p:txEl>
                                          </p:spTgt>
                                        </p:tgtEl>
                                      </p:cBhvr>
                                    </p:animEffect>
                                    <p:anim calcmode="lin" valueType="num">
                                      <p:cBhvr>
                                        <p:cTn id="34" dur="1000" fill="hold"/>
                                        <p:tgtEl>
                                          <p:spTgt spid="19457">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9457">
                                            <p:txEl>
                                              <p:pRg st="4" end="4"/>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9457">
                                            <p:txEl>
                                              <p:pRg st="5" end="5"/>
                                            </p:txEl>
                                          </p:spTgt>
                                        </p:tgtEl>
                                        <p:attrNameLst>
                                          <p:attrName>style.visibility</p:attrName>
                                        </p:attrNameLst>
                                      </p:cBhvr>
                                      <p:to>
                                        <p:strVal val="visible"/>
                                      </p:to>
                                    </p:set>
                                    <p:animEffect transition="in" filter="fade">
                                      <p:cBhvr>
                                        <p:cTn id="38" dur="1000"/>
                                        <p:tgtEl>
                                          <p:spTgt spid="19457">
                                            <p:txEl>
                                              <p:pRg st="5" end="5"/>
                                            </p:txEl>
                                          </p:spTgt>
                                        </p:tgtEl>
                                      </p:cBhvr>
                                    </p:animEffect>
                                    <p:anim calcmode="lin" valueType="num">
                                      <p:cBhvr>
                                        <p:cTn id="39" dur="1000" fill="hold"/>
                                        <p:tgtEl>
                                          <p:spTgt spid="19457">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9457">
                                            <p:txEl>
                                              <p:pRg st="5" end="5"/>
                                            </p:txEl>
                                          </p:spTgt>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9457">
                                            <p:txEl>
                                              <p:pRg st="6" end="6"/>
                                            </p:txEl>
                                          </p:spTgt>
                                        </p:tgtEl>
                                        <p:attrNameLst>
                                          <p:attrName>style.visibility</p:attrName>
                                        </p:attrNameLst>
                                      </p:cBhvr>
                                      <p:to>
                                        <p:strVal val="visible"/>
                                      </p:to>
                                    </p:set>
                                    <p:animEffect transition="in" filter="fade">
                                      <p:cBhvr>
                                        <p:cTn id="43" dur="1000"/>
                                        <p:tgtEl>
                                          <p:spTgt spid="19457">
                                            <p:txEl>
                                              <p:pRg st="6" end="6"/>
                                            </p:txEl>
                                          </p:spTgt>
                                        </p:tgtEl>
                                      </p:cBhvr>
                                    </p:animEffect>
                                    <p:anim calcmode="lin" valueType="num">
                                      <p:cBhvr>
                                        <p:cTn id="44" dur="1000" fill="hold"/>
                                        <p:tgtEl>
                                          <p:spTgt spid="19457">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9457">
                                            <p:txEl>
                                              <p:pRg st="6" end="6"/>
                                            </p:txEl>
                                          </p:spTgt>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19457">
                                            <p:txEl>
                                              <p:pRg st="7" end="7"/>
                                            </p:txEl>
                                          </p:spTgt>
                                        </p:tgtEl>
                                        <p:attrNameLst>
                                          <p:attrName>style.visibility</p:attrName>
                                        </p:attrNameLst>
                                      </p:cBhvr>
                                      <p:to>
                                        <p:strVal val="visible"/>
                                      </p:to>
                                    </p:set>
                                    <p:animEffect transition="in" filter="fade">
                                      <p:cBhvr>
                                        <p:cTn id="48" dur="1000"/>
                                        <p:tgtEl>
                                          <p:spTgt spid="19457">
                                            <p:txEl>
                                              <p:pRg st="7" end="7"/>
                                            </p:txEl>
                                          </p:spTgt>
                                        </p:tgtEl>
                                      </p:cBhvr>
                                    </p:animEffect>
                                    <p:anim calcmode="lin" valueType="num">
                                      <p:cBhvr>
                                        <p:cTn id="49" dur="1000" fill="hold"/>
                                        <p:tgtEl>
                                          <p:spTgt spid="19457">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19457">
                                            <p:txEl>
                                              <p:pRg st="7" end="7"/>
                                            </p:txEl>
                                          </p:spTgt>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19457">
                                            <p:txEl>
                                              <p:pRg st="8" end="8"/>
                                            </p:txEl>
                                          </p:spTgt>
                                        </p:tgtEl>
                                        <p:attrNameLst>
                                          <p:attrName>style.visibility</p:attrName>
                                        </p:attrNameLst>
                                      </p:cBhvr>
                                      <p:to>
                                        <p:strVal val="visible"/>
                                      </p:to>
                                    </p:set>
                                    <p:animEffect transition="in" filter="fade">
                                      <p:cBhvr>
                                        <p:cTn id="53" dur="1000"/>
                                        <p:tgtEl>
                                          <p:spTgt spid="19457">
                                            <p:txEl>
                                              <p:pRg st="8" end="8"/>
                                            </p:txEl>
                                          </p:spTgt>
                                        </p:tgtEl>
                                      </p:cBhvr>
                                    </p:animEffect>
                                    <p:anim calcmode="lin" valueType="num">
                                      <p:cBhvr>
                                        <p:cTn id="54" dur="1000" fill="hold"/>
                                        <p:tgtEl>
                                          <p:spTgt spid="19457">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19457">
                                            <p:txEl>
                                              <p:pRg st="8" end="8"/>
                                            </p:txEl>
                                          </p:spTgt>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9457">
                                            <p:txEl>
                                              <p:pRg st="9" end="9"/>
                                            </p:txEl>
                                          </p:spTgt>
                                        </p:tgtEl>
                                        <p:attrNameLst>
                                          <p:attrName>style.visibility</p:attrName>
                                        </p:attrNameLst>
                                      </p:cBhvr>
                                      <p:to>
                                        <p:strVal val="visible"/>
                                      </p:to>
                                    </p:set>
                                    <p:animEffect transition="in" filter="fade">
                                      <p:cBhvr>
                                        <p:cTn id="58" dur="1000"/>
                                        <p:tgtEl>
                                          <p:spTgt spid="19457">
                                            <p:txEl>
                                              <p:pRg st="9" end="9"/>
                                            </p:txEl>
                                          </p:spTgt>
                                        </p:tgtEl>
                                      </p:cBhvr>
                                    </p:animEffect>
                                    <p:anim calcmode="lin" valueType="num">
                                      <p:cBhvr>
                                        <p:cTn id="59" dur="1000" fill="hold"/>
                                        <p:tgtEl>
                                          <p:spTgt spid="19457">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19457">
                                            <p:txEl>
                                              <p:pRg st="9" end="9"/>
                                            </p:txEl>
                                          </p:spTgt>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19457">
                                            <p:txEl>
                                              <p:pRg st="10" end="10"/>
                                            </p:txEl>
                                          </p:spTgt>
                                        </p:tgtEl>
                                        <p:attrNameLst>
                                          <p:attrName>style.visibility</p:attrName>
                                        </p:attrNameLst>
                                      </p:cBhvr>
                                      <p:to>
                                        <p:strVal val="visible"/>
                                      </p:to>
                                    </p:set>
                                    <p:animEffect transition="in" filter="fade">
                                      <p:cBhvr>
                                        <p:cTn id="63" dur="1000"/>
                                        <p:tgtEl>
                                          <p:spTgt spid="19457">
                                            <p:txEl>
                                              <p:pRg st="10" end="10"/>
                                            </p:txEl>
                                          </p:spTgt>
                                        </p:tgtEl>
                                      </p:cBhvr>
                                    </p:animEffect>
                                    <p:anim calcmode="lin" valueType="num">
                                      <p:cBhvr>
                                        <p:cTn id="64" dur="1000" fill="hold"/>
                                        <p:tgtEl>
                                          <p:spTgt spid="19457">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1945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animEffect transition="in" filter="fade">
                                      <p:cBhvr>
                                        <p:cTn id="70" dur="1000"/>
                                        <p:tgtEl>
                                          <p:spTgt spid="5">
                                            <p:txEl>
                                              <p:pRg st="0" end="0"/>
                                            </p:txEl>
                                          </p:spTgt>
                                        </p:tgtEl>
                                      </p:cBhvr>
                                    </p:animEffect>
                                    <p:anim calcmode="lin" valueType="num">
                                      <p:cBhvr>
                                        <p:cTn id="7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0"/>
                                  </p:stCondLst>
                                  <p:childTnLst>
                                    <p:set>
                                      <p:cBhvr>
                                        <p:cTn id="74" dur="1" fill="hold">
                                          <p:stCondLst>
                                            <p:cond delay="0"/>
                                          </p:stCondLst>
                                        </p:cTn>
                                        <p:tgtEl>
                                          <p:spTgt spid="5">
                                            <p:txEl>
                                              <p:pRg st="1" end="1"/>
                                            </p:txEl>
                                          </p:spTgt>
                                        </p:tgtEl>
                                        <p:attrNameLst>
                                          <p:attrName>style.visibility</p:attrName>
                                        </p:attrNameLst>
                                      </p:cBhvr>
                                      <p:to>
                                        <p:strVal val="visible"/>
                                      </p:to>
                                    </p:set>
                                    <p:animEffect transition="in" filter="fade">
                                      <p:cBhvr>
                                        <p:cTn id="75" dur="1000"/>
                                        <p:tgtEl>
                                          <p:spTgt spid="5">
                                            <p:txEl>
                                              <p:pRg st="1" end="1"/>
                                            </p:txEl>
                                          </p:spTgt>
                                        </p:tgtEl>
                                      </p:cBhvr>
                                    </p:animEffect>
                                    <p:anim calcmode="lin" valueType="num">
                                      <p:cBhvr>
                                        <p:cTn id="7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1" end="1"/>
                                            </p:txEl>
                                          </p:spTgt>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0"/>
                                  </p:stCondLst>
                                  <p:childTnLst>
                                    <p:set>
                                      <p:cBhvr>
                                        <p:cTn id="79" dur="1" fill="hold">
                                          <p:stCondLst>
                                            <p:cond delay="0"/>
                                          </p:stCondLst>
                                        </p:cTn>
                                        <p:tgtEl>
                                          <p:spTgt spid="5">
                                            <p:txEl>
                                              <p:pRg st="2" end="2"/>
                                            </p:txEl>
                                          </p:spTgt>
                                        </p:tgtEl>
                                        <p:attrNameLst>
                                          <p:attrName>style.visibility</p:attrName>
                                        </p:attrNameLst>
                                      </p:cBhvr>
                                      <p:to>
                                        <p:strVal val="visible"/>
                                      </p:to>
                                    </p:set>
                                    <p:animEffect transition="in" filter="fade">
                                      <p:cBhvr>
                                        <p:cTn id="80" dur="1000"/>
                                        <p:tgtEl>
                                          <p:spTgt spid="5">
                                            <p:txEl>
                                              <p:pRg st="2" end="2"/>
                                            </p:txEl>
                                          </p:spTgt>
                                        </p:tgtEl>
                                      </p:cBhvr>
                                    </p:animEffect>
                                    <p:anim calcmode="lin" valueType="num">
                                      <p:cBhvr>
                                        <p:cTn id="8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5">
                                            <p:txEl>
                                              <p:pRg st="2" end="2"/>
                                            </p:txEl>
                                          </p:spTgt>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5">
                                            <p:txEl>
                                              <p:pRg st="3" end="3"/>
                                            </p:txEl>
                                          </p:spTgt>
                                        </p:tgtEl>
                                        <p:attrNameLst>
                                          <p:attrName>style.visibility</p:attrName>
                                        </p:attrNameLst>
                                      </p:cBhvr>
                                      <p:to>
                                        <p:strVal val="visible"/>
                                      </p:to>
                                    </p:set>
                                    <p:animEffect transition="in" filter="fade">
                                      <p:cBhvr>
                                        <p:cTn id="85" dur="1000"/>
                                        <p:tgtEl>
                                          <p:spTgt spid="5">
                                            <p:txEl>
                                              <p:pRg st="3" end="3"/>
                                            </p:txEl>
                                          </p:spTgt>
                                        </p:tgtEl>
                                      </p:cBhvr>
                                    </p:animEffect>
                                    <p:anim calcmode="lin" valueType="num">
                                      <p:cBhvr>
                                        <p:cTn id="8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nodeType="clickEffect">
                                  <p:stCondLst>
                                    <p:cond delay="0"/>
                                  </p:stCondLst>
                                  <p:childTnLst>
                                    <p:animEffect transition="out" filter="blinds(horizontal)">
                                      <p:cBhvr>
                                        <p:cTn id="91" dur="500"/>
                                        <p:tgtEl>
                                          <p:spTgt spid="5">
                                            <p:txEl>
                                              <p:pRg st="0" end="0"/>
                                            </p:txEl>
                                          </p:spTgt>
                                        </p:tgtEl>
                                      </p:cBhvr>
                                    </p:animEffect>
                                    <p:set>
                                      <p:cBhvr>
                                        <p:cTn id="92" dur="1" fill="hold">
                                          <p:stCondLst>
                                            <p:cond delay="499"/>
                                          </p:stCondLst>
                                        </p:cTn>
                                        <p:tgtEl>
                                          <p:spTgt spid="5">
                                            <p:txEl>
                                              <p:pRg st="0" end="0"/>
                                            </p:txEl>
                                          </p:spTgt>
                                        </p:tgtEl>
                                        <p:attrNameLst>
                                          <p:attrName>style.visibility</p:attrName>
                                        </p:attrNameLst>
                                      </p:cBhvr>
                                      <p:to>
                                        <p:strVal val="hidden"/>
                                      </p:to>
                                    </p:set>
                                  </p:childTnLst>
                                </p:cTn>
                              </p:par>
                              <p:par>
                                <p:cTn id="93" presetID="3" presetClass="exit" presetSubtype="10" fill="hold" nodeType="withEffect">
                                  <p:stCondLst>
                                    <p:cond delay="0"/>
                                  </p:stCondLst>
                                  <p:childTnLst>
                                    <p:animEffect transition="out" filter="blinds(horizontal)">
                                      <p:cBhvr>
                                        <p:cTn id="94" dur="500"/>
                                        <p:tgtEl>
                                          <p:spTgt spid="5">
                                            <p:txEl>
                                              <p:pRg st="1" end="1"/>
                                            </p:txEl>
                                          </p:spTgt>
                                        </p:tgtEl>
                                      </p:cBhvr>
                                    </p:animEffect>
                                    <p:set>
                                      <p:cBhvr>
                                        <p:cTn id="95" dur="1" fill="hold">
                                          <p:stCondLst>
                                            <p:cond delay="499"/>
                                          </p:stCondLst>
                                        </p:cTn>
                                        <p:tgtEl>
                                          <p:spTgt spid="5">
                                            <p:txEl>
                                              <p:pRg st="1" end="1"/>
                                            </p:txEl>
                                          </p:spTgt>
                                        </p:tgtEl>
                                        <p:attrNameLst>
                                          <p:attrName>style.visibility</p:attrName>
                                        </p:attrNameLst>
                                      </p:cBhvr>
                                      <p:to>
                                        <p:strVal val="hidden"/>
                                      </p:to>
                                    </p:set>
                                  </p:childTnLst>
                                </p:cTn>
                              </p:par>
                              <p:par>
                                <p:cTn id="96" presetID="3" presetClass="exit" presetSubtype="10" fill="hold" nodeType="withEffect">
                                  <p:stCondLst>
                                    <p:cond delay="0"/>
                                  </p:stCondLst>
                                  <p:childTnLst>
                                    <p:animEffect transition="out" filter="blinds(horizontal)">
                                      <p:cBhvr>
                                        <p:cTn id="97" dur="500"/>
                                        <p:tgtEl>
                                          <p:spTgt spid="5">
                                            <p:txEl>
                                              <p:pRg st="2" end="2"/>
                                            </p:txEl>
                                          </p:spTgt>
                                        </p:tgtEl>
                                      </p:cBhvr>
                                    </p:animEffect>
                                    <p:set>
                                      <p:cBhvr>
                                        <p:cTn id="98" dur="1" fill="hold">
                                          <p:stCondLst>
                                            <p:cond delay="499"/>
                                          </p:stCondLst>
                                        </p:cTn>
                                        <p:tgtEl>
                                          <p:spTgt spid="5">
                                            <p:txEl>
                                              <p:pRg st="2" end="2"/>
                                            </p:txEl>
                                          </p:spTgt>
                                        </p:tgtEl>
                                        <p:attrNameLst>
                                          <p:attrName>style.visibility</p:attrName>
                                        </p:attrNameLst>
                                      </p:cBhvr>
                                      <p:to>
                                        <p:strVal val="hidden"/>
                                      </p:to>
                                    </p:set>
                                  </p:childTnLst>
                                </p:cTn>
                              </p:par>
                              <p:par>
                                <p:cTn id="99" presetID="3" presetClass="exit" presetSubtype="10" fill="hold" nodeType="withEffect">
                                  <p:stCondLst>
                                    <p:cond delay="0"/>
                                  </p:stCondLst>
                                  <p:childTnLst>
                                    <p:animEffect transition="out" filter="blinds(horizontal)">
                                      <p:cBhvr>
                                        <p:cTn id="100" dur="500"/>
                                        <p:tgtEl>
                                          <p:spTgt spid="5">
                                            <p:txEl>
                                              <p:pRg st="3" end="3"/>
                                            </p:txEl>
                                          </p:spTgt>
                                        </p:tgtEl>
                                      </p:cBhvr>
                                    </p:animEffect>
                                    <p:set>
                                      <p:cBhvr>
                                        <p:cTn id="101"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nodeType="clickEffect">
                                  <p:stCondLst>
                                    <p:cond delay="0"/>
                                  </p:stCondLst>
                                  <p:childTnLst>
                                    <p:set>
                                      <p:cBhvr>
                                        <p:cTn id="105" dur="1" fill="hold">
                                          <p:stCondLst>
                                            <p:cond delay="0"/>
                                          </p:stCondLst>
                                        </p:cTn>
                                        <p:tgtEl>
                                          <p:spTgt spid="6"/>
                                        </p:tgtEl>
                                        <p:attrNameLst>
                                          <p:attrName>style.visibility</p:attrName>
                                        </p:attrNameLst>
                                      </p:cBhvr>
                                      <p:to>
                                        <p:strVal val="visible"/>
                                      </p:to>
                                    </p:set>
                                    <p:animEffect transition="in" filter="fade">
                                      <p:cBhvr>
                                        <p:cTn id="106" dur="1000"/>
                                        <p:tgtEl>
                                          <p:spTgt spid="6"/>
                                        </p:tgtEl>
                                      </p:cBhvr>
                                    </p:animEffect>
                                    <p:anim calcmode="lin" valueType="num">
                                      <p:cBhvr>
                                        <p:cTn id="107" dur="1000" fill="hold"/>
                                        <p:tgtEl>
                                          <p:spTgt spid="6"/>
                                        </p:tgtEl>
                                        <p:attrNameLst>
                                          <p:attrName>ppt_x</p:attrName>
                                        </p:attrNameLst>
                                      </p:cBhvr>
                                      <p:tavLst>
                                        <p:tav tm="0">
                                          <p:val>
                                            <p:strVal val="#ppt_x"/>
                                          </p:val>
                                        </p:tav>
                                        <p:tav tm="100000">
                                          <p:val>
                                            <p:strVal val="#ppt_x"/>
                                          </p:val>
                                        </p:tav>
                                      </p:tavLst>
                                    </p:anim>
                                    <p:anim calcmode="lin" valueType="num">
                                      <p:cBhvr>
                                        <p:cTn id="10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kumimoji="0" lang="de-DE" b="1" i="0" u="sng" strike="noStrike" cap="none" normalizeH="0" baseline="0" smtClean="0">
                <a:ln>
                  <a:noFill/>
                </a:ln>
                <a:solidFill>
                  <a:schemeClr val="tx1"/>
                </a:solidFill>
                <a:effectLst/>
                <a:latin typeface="Calibri" pitchFamily="34" charset="0"/>
                <a:ea typeface="Calibri" pitchFamily="34" charset="0"/>
                <a:cs typeface="Times New Roman" pitchFamily="18" charset="0"/>
              </a:rPr>
              <a:t>Gibbs-Helmholtz-Gleichung</a:t>
            </a:r>
            <a:r>
              <a:rPr kumimoji="0" lang="de-DE" sz="800" b="0" i="0" u="none" strike="noStrike" cap="none" normalizeH="0" baseline="0" dirty="0" smtClean="0">
                <a:ln>
                  <a:noFill/>
                </a:ln>
                <a:solidFill>
                  <a:schemeClr val="tx1"/>
                </a:solidFill>
                <a:effectLst/>
                <a:latin typeface="Arial" pitchFamily="34" charset="0"/>
                <a:cs typeface="Arial" pitchFamily="34" charset="0"/>
              </a:rPr>
              <a:t/>
            </a:r>
            <a:br>
              <a:rPr kumimoji="0" lang="de-DE" sz="800" b="0" i="0" u="none" strike="noStrike" cap="none" normalizeH="0" baseline="0" dirty="0" smtClean="0">
                <a:ln>
                  <a:noFill/>
                </a:ln>
                <a:solidFill>
                  <a:schemeClr val="tx1"/>
                </a:solidFill>
                <a:effectLst/>
                <a:latin typeface="Arial" pitchFamily="34" charset="0"/>
                <a:cs typeface="Arial" pitchFamily="34" charset="0"/>
              </a:rPr>
            </a:br>
            <a:endParaRPr lang="de-DE" dirty="0"/>
          </a:p>
        </p:txBody>
      </p:sp>
      <p:sp>
        <p:nvSpPr>
          <p:cNvPr id="20481" name="Rectangle 1"/>
          <p:cNvSpPr>
            <a:spLocks noChangeArrowheads="1"/>
          </p:cNvSpPr>
          <p:nvPr/>
        </p:nvSpPr>
        <p:spPr bwMode="auto">
          <a:xfrm>
            <a:off x="0" y="1052736"/>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de-DE" dirty="0" smtClean="0"/>
              <a:t>Aufgabe 1: Definiere die Begriffe Standard-Bildungsenthalpie und Entropie. Mit welchen Symbolen werden sie bezeichnet? </a:t>
            </a:r>
          </a:p>
          <a:p>
            <a:pPr lvl="0" eaLnBrk="0" fontAlgn="base" hangingPunct="0">
              <a:spcBef>
                <a:spcPct val="0"/>
              </a:spcBef>
              <a:spcAft>
                <a:spcPct val="0"/>
              </a:spcAft>
            </a:pPr>
            <a:r>
              <a:rPr lang="de-DE" dirty="0" smtClean="0"/>
              <a:t>Aufgabe 2: Wie lautet die Gibbs-Helmholtz-Gleichung? Benenne alle Symbole. </a:t>
            </a:r>
          </a:p>
          <a:p>
            <a:pPr lvl="0" eaLnBrk="0" fontAlgn="base" hangingPunct="0">
              <a:spcBef>
                <a:spcPct val="0"/>
              </a:spcBef>
              <a:spcAft>
                <a:spcPct val="0"/>
              </a:spcAft>
            </a:pPr>
            <a:r>
              <a:rPr lang="de-DE" dirty="0" smtClean="0"/>
              <a:t>Aufgabe 3: Berechne ΔG der folgenden Reaktion bei 250°C und 850°C. C (s) + C02 (g) </a:t>
            </a:r>
            <a:r>
              <a:rPr lang="de-DE" dirty="0" smtClean="0">
                <a:sym typeface="Wingdings" pitchFamily="2" charset="2"/>
              </a:rPr>
              <a:t></a:t>
            </a:r>
            <a:r>
              <a:rPr lang="de-DE" dirty="0" smtClean="0"/>
              <a:t> 2 CO (g)</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82" name="Picture 2"/>
          <p:cNvPicPr>
            <a:picLocks noChangeAspect="1" noChangeArrowheads="1"/>
          </p:cNvPicPr>
          <p:nvPr/>
        </p:nvPicPr>
        <p:blipFill>
          <a:blip r:embed="rId2" cstate="print"/>
          <a:srcRect/>
          <a:stretch>
            <a:fillRect/>
          </a:stretch>
        </p:blipFill>
        <p:spPr bwMode="auto">
          <a:xfrm>
            <a:off x="0" y="2420888"/>
            <a:ext cx="8382000" cy="2047875"/>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0" y="5013176"/>
            <a:ext cx="8434537" cy="1008112"/>
          </a:xfrm>
          <a:prstGeom prst="rect">
            <a:avLst/>
          </a:prstGeom>
          <a:noFill/>
          <a:ln w="9525">
            <a:noFill/>
            <a:miter lim="800000"/>
            <a:headEnd/>
            <a:tailEnd/>
          </a:ln>
        </p:spPr>
      </p:pic>
      <p:pic>
        <p:nvPicPr>
          <p:cNvPr id="20484" name="Picture 4"/>
          <p:cNvPicPr>
            <a:picLocks noChangeAspect="1" noChangeArrowheads="1"/>
          </p:cNvPicPr>
          <p:nvPr/>
        </p:nvPicPr>
        <p:blipFill>
          <a:blip r:embed="rId4" cstate="print"/>
          <a:srcRect/>
          <a:stretch>
            <a:fillRect/>
          </a:stretch>
        </p:blipFill>
        <p:spPr bwMode="auto">
          <a:xfrm>
            <a:off x="251520" y="2276872"/>
            <a:ext cx="8604448" cy="431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1000"/>
                                        <p:tgtEl>
                                          <p:spTgt spid="20482"/>
                                        </p:tgtEl>
                                      </p:cBhvr>
                                    </p:animEffect>
                                    <p:anim calcmode="lin" valueType="num">
                                      <p:cBhvr>
                                        <p:cTn id="8" dur="1000" fill="hold"/>
                                        <p:tgtEl>
                                          <p:spTgt spid="20482"/>
                                        </p:tgtEl>
                                        <p:attrNameLst>
                                          <p:attrName>ppt_x</p:attrName>
                                        </p:attrNameLst>
                                      </p:cBhvr>
                                      <p:tavLst>
                                        <p:tav tm="0">
                                          <p:val>
                                            <p:strVal val="#ppt_x"/>
                                          </p:val>
                                        </p:tav>
                                        <p:tav tm="100000">
                                          <p:val>
                                            <p:strVal val="#ppt_x"/>
                                          </p:val>
                                        </p:tav>
                                      </p:tavLst>
                                    </p:anim>
                                    <p:anim calcmode="lin" valueType="num">
                                      <p:cBhvr>
                                        <p:cTn id="9"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483"/>
                                        </p:tgtEl>
                                        <p:attrNameLst>
                                          <p:attrName>style.visibility</p:attrName>
                                        </p:attrNameLst>
                                      </p:cBhvr>
                                      <p:to>
                                        <p:strVal val="visible"/>
                                      </p:to>
                                    </p:set>
                                    <p:animEffect transition="in" filter="fade">
                                      <p:cBhvr>
                                        <p:cTn id="14" dur="1000"/>
                                        <p:tgtEl>
                                          <p:spTgt spid="20483"/>
                                        </p:tgtEl>
                                      </p:cBhvr>
                                    </p:animEffect>
                                    <p:anim calcmode="lin" valueType="num">
                                      <p:cBhvr>
                                        <p:cTn id="15" dur="1000" fill="hold"/>
                                        <p:tgtEl>
                                          <p:spTgt spid="20483"/>
                                        </p:tgtEl>
                                        <p:attrNameLst>
                                          <p:attrName>ppt_x</p:attrName>
                                        </p:attrNameLst>
                                      </p:cBhvr>
                                      <p:tavLst>
                                        <p:tav tm="0">
                                          <p:val>
                                            <p:strVal val="#ppt_x"/>
                                          </p:val>
                                        </p:tav>
                                        <p:tav tm="100000">
                                          <p:val>
                                            <p:strVal val="#ppt_x"/>
                                          </p:val>
                                        </p:tav>
                                      </p:tavLst>
                                    </p:anim>
                                    <p:anim calcmode="lin" valueType="num">
                                      <p:cBhvr>
                                        <p:cTn id="16"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nodeType="clickEffect">
                                  <p:stCondLst>
                                    <p:cond delay="0"/>
                                  </p:stCondLst>
                                  <p:childTnLst>
                                    <p:animEffect transition="out" filter="checkerboard(across)">
                                      <p:cBhvr>
                                        <p:cTn id="20" dur="500"/>
                                        <p:tgtEl>
                                          <p:spTgt spid="20482"/>
                                        </p:tgtEl>
                                      </p:cBhvr>
                                    </p:animEffect>
                                    <p:set>
                                      <p:cBhvr>
                                        <p:cTn id="21" dur="1" fill="hold">
                                          <p:stCondLst>
                                            <p:cond delay="499"/>
                                          </p:stCondLst>
                                        </p:cTn>
                                        <p:tgtEl>
                                          <p:spTgt spid="2048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nodeType="clickEffect">
                                  <p:stCondLst>
                                    <p:cond delay="0"/>
                                  </p:stCondLst>
                                  <p:childTnLst>
                                    <p:animEffect transition="out" filter="checkerboard(across)">
                                      <p:cBhvr>
                                        <p:cTn id="25" dur="500"/>
                                        <p:tgtEl>
                                          <p:spTgt spid="20483"/>
                                        </p:tgtEl>
                                      </p:cBhvr>
                                    </p:animEffect>
                                    <p:set>
                                      <p:cBhvr>
                                        <p:cTn id="26" dur="1" fill="hold">
                                          <p:stCondLst>
                                            <p:cond delay="499"/>
                                          </p:stCondLst>
                                        </p:cTn>
                                        <p:tgtEl>
                                          <p:spTgt spid="2048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0484"/>
                                        </p:tgtEl>
                                        <p:attrNameLst>
                                          <p:attrName>style.visibility</p:attrName>
                                        </p:attrNameLst>
                                      </p:cBhvr>
                                      <p:to>
                                        <p:strVal val="visible"/>
                                      </p:to>
                                    </p:set>
                                    <p:animEffect transition="in" filter="fade">
                                      <p:cBhvr>
                                        <p:cTn id="31" dur="1000"/>
                                        <p:tgtEl>
                                          <p:spTgt spid="20484"/>
                                        </p:tgtEl>
                                      </p:cBhvr>
                                    </p:animEffect>
                                    <p:anim calcmode="lin" valueType="num">
                                      <p:cBhvr>
                                        <p:cTn id="32" dur="1000" fill="hold"/>
                                        <p:tgtEl>
                                          <p:spTgt spid="20484"/>
                                        </p:tgtEl>
                                        <p:attrNameLst>
                                          <p:attrName>ppt_x</p:attrName>
                                        </p:attrNameLst>
                                      </p:cBhvr>
                                      <p:tavLst>
                                        <p:tav tm="0">
                                          <p:val>
                                            <p:strVal val="#ppt_x"/>
                                          </p:val>
                                        </p:tav>
                                        <p:tav tm="100000">
                                          <p:val>
                                            <p:strVal val="#ppt_x"/>
                                          </p:val>
                                        </p:tav>
                                      </p:tavLst>
                                    </p:anim>
                                    <p:anim calcmode="lin" valueType="num">
                                      <p:cBhvr>
                                        <p:cTn id="33"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32" name="Picture 28"/>
          <p:cNvPicPr>
            <a:picLocks noChangeAspect="1" noChangeArrowheads="1"/>
          </p:cNvPicPr>
          <p:nvPr/>
        </p:nvPicPr>
        <p:blipFill>
          <a:blip r:embed="rId2" cstate="print"/>
          <a:srcRect/>
          <a:stretch>
            <a:fillRect/>
          </a:stretch>
        </p:blipFill>
        <p:spPr bwMode="auto">
          <a:xfrm>
            <a:off x="323528" y="1124744"/>
            <a:ext cx="8496944"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anke">
  <a:themeElements>
    <a:clrScheme name="Anank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nank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200</Words>
  <Application>Microsoft Macintosh PowerPoint</Application>
  <PresentationFormat>Bildschirmpräsentation (4:3)</PresentationFormat>
  <Paragraphs>56</Paragraphs>
  <Slides>14</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14</vt:i4>
      </vt:variant>
    </vt:vector>
  </HeadingPairs>
  <TitlesOfParts>
    <vt:vector size="24" baseType="lpstr">
      <vt:lpstr>Arial</vt:lpstr>
      <vt:lpstr>Book Antiqua</vt:lpstr>
      <vt:lpstr>Calibri</vt:lpstr>
      <vt:lpstr>Lucida Sans</vt:lpstr>
      <vt:lpstr>Symbol</vt:lpstr>
      <vt:lpstr>Times New Roman</vt:lpstr>
      <vt:lpstr>Wingdings</vt:lpstr>
      <vt:lpstr>Wingdings 2</vt:lpstr>
      <vt:lpstr>Wingdings 3</vt:lpstr>
      <vt:lpstr>Ananke</vt:lpstr>
      <vt:lpstr>Chemische REchnungen</vt:lpstr>
      <vt:lpstr>Berechnung zur Stoffmenge </vt:lpstr>
      <vt:lpstr>Berechung zur molaren Masse M </vt:lpstr>
      <vt:lpstr>Stoffmengenkonzentration </vt:lpstr>
      <vt:lpstr>Molare Reaktionsenthalpie </vt:lpstr>
      <vt:lpstr>Die molare Bildungsenthalpie </vt:lpstr>
      <vt:lpstr>Ermittlung von molaren Reaktionsenthalpien </vt:lpstr>
      <vt:lpstr>Gibbs-Helmholtz-Gleichung </vt:lpstr>
      <vt:lpstr>PowerPoint-Präsentation</vt:lpstr>
      <vt:lpstr>PowerPoint-Präsentation</vt:lpstr>
      <vt:lpstr>PowerPoint-Präsentation</vt:lpstr>
      <vt:lpstr>PowerPoint-Präsentation</vt:lpstr>
      <vt:lpstr>PowerPoint-Präsentation</vt:lpstr>
      <vt:lpstr>TADA</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Chemische Gleichungen</dc:title>
  <dc:creator>Frederick</dc:creator>
  <cp:lastModifiedBy>Winfried Zemann</cp:lastModifiedBy>
  <cp:revision>6</cp:revision>
  <dcterms:created xsi:type="dcterms:W3CDTF">2017-03-09T21:18:44Z</dcterms:created>
  <dcterms:modified xsi:type="dcterms:W3CDTF">2017-03-18T16:56:01Z</dcterms:modified>
</cp:coreProperties>
</file>